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36"/>
  </p:notesMasterIdLst>
  <p:sldIdLst>
    <p:sldId id="256" r:id="rId2"/>
    <p:sldId id="324" r:id="rId3"/>
    <p:sldId id="272" r:id="rId4"/>
    <p:sldId id="323" r:id="rId5"/>
    <p:sldId id="325" r:id="rId6"/>
    <p:sldId id="327" r:id="rId7"/>
    <p:sldId id="326" r:id="rId8"/>
    <p:sldId id="330" r:id="rId9"/>
    <p:sldId id="329" r:id="rId10"/>
    <p:sldId id="331" r:id="rId11"/>
    <p:sldId id="332" r:id="rId12"/>
    <p:sldId id="334" r:id="rId13"/>
    <p:sldId id="335" r:id="rId14"/>
    <p:sldId id="328" r:id="rId15"/>
    <p:sldId id="336" r:id="rId16"/>
    <p:sldId id="337" r:id="rId17"/>
    <p:sldId id="338" r:id="rId18"/>
    <p:sldId id="342" r:id="rId19"/>
    <p:sldId id="341" r:id="rId20"/>
    <p:sldId id="340" r:id="rId21"/>
    <p:sldId id="344" r:id="rId22"/>
    <p:sldId id="270" r:id="rId23"/>
    <p:sldId id="345" r:id="rId24"/>
    <p:sldId id="312" r:id="rId25"/>
    <p:sldId id="313" r:id="rId26"/>
    <p:sldId id="316" r:id="rId27"/>
    <p:sldId id="318" r:id="rId28"/>
    <p:sldId id="320" r:id="rId29"/>
    <p:sldId id="322" r:id="rId30"/>
    <p:sldId id="264" r:id="rId31"/>
    <p:sldId id="296" r:id="rId32"/>
    <p:sldId id="271" r:id="rId33"/>
    <p:sldId id="273" r:id="rId34"/>
    <p:sldId id="314"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81"/>
    <p:restoredTop sz="71134"/>
  </p:normalViewPr>
  <p:slideViewPr>
    <p:cSldViewPr snapToGrid="0" snapToObjects="1">
      <p:cViewPr varScale="1">
        <p:scale>
          <a:sx n="133" d="100"/>
          <a:sy n="133" d="100"/>
        </p:scale>
        <p:origin x="4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_rels/data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5.svg"/></Relationships>
</file>

<file path=ppt/diagrams/_rels/data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5.svg"/></Relationships>
</file>

<file path=ppt/diagrams/_rels/drawing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5.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B31F06-AFA2-4A8C-A5FC-9CA573F33DE2}" type="doc">
      <dgm:prSet loTypeId="urn:microsoft.com/office/officeart/2005/8/layout/hList1" loCatId="list" qsTypeId="urn:microsoft.com/office/officeart/2005/8/quickstyle/simple4" qsCatId="simple" csTypeId="urn:microsoft.com/office/officeart/2005/8/colors/colorful4" csCatId="colorful" phldr="1"/>
      <dgm:spPr/>
      <dgm:t>
        <a:bodyPr/>
        <a:lstStyle/>
        <a:p>
          <a:endParaRPr lang="en-US"/>
        </a:p>
      </dgm:t>
    </dgm:pt>
    <dgm:pt modelId="{A681B842-FB70-4220-8BBA-F1D40F27740A}">
      <dgm:prSet/>
      <dgm:spPr/>
      <dgm:t>
        <a:bodyPr/>
        <a:lstStyle/>
        <a:p>
          <a:r>
            <a:rPr lang="en-US" dirty="0"/>
            <a:t>A) Research: Temporal Convolutional Network </a:t>
          </a:r>
        </a:p>
      </dgm:t>
    </dgm:pt>
    <dgm:pt modelId="{BA404BCC-7304-45E8-8743-4224CA8ADF8F}" type="parTrans" cxnId="{C5FF52B5-ECCC-4E24-948F-F941B1D1AF8D}">
      <dgm:prSet/>
      <dgm:spPr/>
      <dgm:t>
        <a:bodyPr/>
        <a:lstStyle/>
        <a:p>
          <a:endParaRPr lang="en-US"/>
        </a:p>
      </dgm:t>
    </dgm:pt>
    <dgm:pt modelId="{B83A92CB-C727-4AD2-A7C0-7BC9670A8572}" type="sibTrans" cxnId="{C5FF52B5-ECCC-4E24-948F-F941B1D1AF8D}">
      <dgm:prSet/>
      <dgm:spPr/>
      <dgm:t>
        <a:bodyPr/>
        <a:lstStyle/>
        <a:p>
          <a:endParaRPr lang="en-US"/>
        </a:p>
      </dgm:t>
    </dgm:pt>
    <dgm:pt modelId="{89A987F5-9162-4319-8366-92C76941ABCD}">
      <dgm:prSet/>
      <dgm:spPr/>
      <dgm:t>
        <a:bodyPr/>
        <a:lstStyle/>
        <a:p>
          <a:r>
            <a:rPr lang="en-US" dirty="0"/>
            <a:t>Dilated Convolutional Layers</a:t>
          </a:r>
        </a:p>
      </dgm:t>
    </dgm:pt>
    <dgm:pt modelId="{680B290C-17E1-4B21-9024-E6ED442DEC44}" type="parTrans" cxnId="{1E422BF9-D916-4019-8C34-B2E8CCD47CAC}">
      <dgm:prSet/>
      <dgm:spPr/>
      <dgm:t>
        <a:bodyPr/>
        <a:lstStyle/>
        <a:p>
          <a:endParaRPr lang="en-US"/>
        </a:p>
      </dgm:t>
    </dgm:pt>
    <dgm:pt modelId="{E6F076A2-C3EA-49EF-999D-6E9AA6CD530C}" type="sibTrans" cxnId="{1E422BF9-D916-4019-8C34-B2E8CCD47CAC}">
      <dgm:prSet/>
      <dgm:spPr/>
      <dgm:t>
        <a:bodyPr/>
        <a:lstStyle/>
        <a:p>
          <a:endParaRPr lang="en-US"/>
        </a:p>
      </dgm:t>
    </dgm:pt>
    <dgm:pt modelId="{4AE1CAA7-F064-409C-A4F3-5085ED8785C7}">
      <dgm:prSet/>
      <dgm:spPr/>
      <dgm:t>
        <a:bodyPr/>
        <a:lstStyle/>
        <a:p>
          <a:r>
            <a:rPr lang="en-US" dirty="0"/>
            <a:t>Encoder/Decoder</a:t>
          </a:r>
        </a:p>
      </dgm:t>
    </dgm:pt>
    <dgm:pt modelId="{58344C5D-8909-4FD6-B219-844C89A1CE72}" type="parTrans" cxnId="{BF8A3B48-62DB-4148-B75D-347C5B1214AF}">
      <dgm:prSet/>
      <dgm:spPr/>
      <dgm:t>
        <a:bodyPr/>
        <a:lstStyle/>
        <a:p>
          <a:endParaRPr lang="en-US"/>
        </a:p>
      </dgm:t>
    </dgm:pt>
    <dgm:pt modelId="{3A5D1931-EE45-4713-95EA-CDCEE0FC5556}" type="sibTrans" cxnId="{BF8A3B48-62DB-4148-B75D-347C5B1214AF}">
      <dgm:prSet/>
      <dgm:spPr/>
      <dgm:t>
        <a:bodyPr/>
        <a:lstStyle/>
        <a:p>
          <a:endParaRPr lang="en-US"/>
        </a:p>
      </dgm:t>
    </dgm:pt>
    <dgm:pt modelId="{A8F967AE-D58E-4303-A291-32E43236DECE}">
      <dgm:prSet/>
      <dgm:spPr/>
      <dgm:t>
        <a:bodyPr/>
        <a:lstStyle/>
        <a:p>
          <a:r>
            <a:rPr lang="en-US" dirty="0"/>
            <a:t>B) Research: Genetic Algorithms</a:t>
          </a:r>
        </a:p>
      </dgm:t>
    </dgm:pt>
    <dgm:pt modelId="{85E97655-65C3-46D3-8346-A4DDF4B8B9D0}" type="parTrans" cxnId="{7B64DC07-BDF6-44A9-A1AE-03D901E5C3BB}">
      <dgm:prSet/>
      <dgm:spPr/>
      <dgm:t>
        <a:bodyPr/>
        <a:lstStyle/>
        <a:p>
          <a:endParaRPr lang="en-US"/>
        </a:p>
      </dgm:t>
    </dgm:pt>
    <dgm:pt modelId="{1E05EA17-ADF4-47D5-9923-F00412CEFFFA}" type="sibTrans" cxnId="{7B64DC07-BDF6-44A9-A1AE-03D901E5C3BB}">
      <dgm:prSet/>
      <dgm:spPr/>
      <dgm:t>
        <a:bodyPr/>
        <a:lstStyle/>
        <a:p>
          <a:endParaRPr lang="en-US"/>
        </a:p>
      </dgm:t>
    </dgm:pt>
    <dgm:pt modelId="{BF376855-7064-4A88-9DC0-039E4C3F9032}">
      <dgm:prSet/>
      <dgm:spPr/>
      <dgm:t>
        <a:bodyPr/>
        <a:lstStyle/>
        <a:p>
          <a:r>
            <a:rPr lang="en-US" dirty="0"/>
            <a:t>Apply to layers and hyper parameters </a:t>
          </a:r>
        </a:p>
      </dgm:t>
    </dgm:pt>
    <dgm:pt modelId="{D2CE653D-02DA-47C4-AE69-DB241F001E00}" type="parTrans" cxnId="{1A94DA2F-B500-4D44-9024-A147D788C6FB}">
      <dgm:prSet/>
      <dgm:spPr/>
      <dgm:t>
        <a:bodyPr/>
        <a:lstStyle/>
        <a:p>
          <a:endParaRPr lang="en-US"/>
        </a:p>
      </dgm:t>
    </dgm:pt>
    <dgm:pt modelId="{77F599EB-A107-49C5-AEFA-CFF7F4AA55E5}" type="sibTrans" cxnId="{1A94DA2F-B500-4D44-9024-A147D788C6FB}">
      <dgm:prSet/>
      <dgm:spPr/>
      <dgm:t>
        <a:bodyPr/>
        <a:lstStyle/>
        <a:p>
          <a:endParaRPr lang="en-US"/>
        </a:p>
      </dgm:t>
    </dgm:pt>
    <dgm:pt modelId="{AA4E6139-EFD7-4A0F-8C16-8E8CDFE92E3F}">
      <dgm:prSet/>
      <dgm:spPr/>
      <dgm:t>
        <a:bodyPr/>
        <a:lstStyle/>
        <a:p>
          <a:r>
            <a:rPr lang="en-US" dirty="0"/>
            <a:t>C) Applied: TCN – Performant Evolution – Supervised</a:t>
          </a:r>
        </a:p>
      </dgm:t>
    </dgm:pt>
    <dgm:pt modelId="{F69D6B02-EA2C-4BD3-B949-E2930D178EFC}" type="parTrans" cxnId="{E5F2B24D-6973-4D7F-B136-DD3D63D9E9A8}">
      <dgm:prSet/>
      <dgm:spPr/>
      <dgm:t>
        <a:bodyPr/>
        <a:lstStyle/>
        <a:p>
          <a:endParaRPr lang="en-US"/>
        </a:p>
      </dgm:t>
    </dgm:pt>
    <dgm:pt modelId="{410FAD95-CBD2-42F9-9F3C-8542DCA58D2D}" type="sibTrans" cxnId="{E5F2B24D-6973-4D7F-B136-DD3D63D9E9A8}">
      <dgm:prSet/>
      <dgm:spPr/>
      <dgm:t>
        <a:bodyPr/>
        <a:lstStyle/>
        <a:p>
          <a:endParaRPr lang="en-US"/>
        </a:p>
      </dgm:t>
    </dgm:pt>
    <dgm:pt modelId="{E442777B-109B-4E5F-A23C-B5CA4512ABF5}">
      <dgm:prSet/>
      <dgm:spPr/>
      <dgm:t>
        <a:bodyPr/>
        <a:lstStyle/>
        <a:p>
          <a:r>
            <a:rPr lang="en-US" dirty="0"/>
            <a:t>Apply TCN network design and genetic algorithm approach to time series problem</a:t>
          </a:r>
        </a:p>
      </dgm:t>
    </dgm:pt>
    <dgm:pt modelId="{FAD92203-88D5-4D1D-93BA-8C3540011E8C}" type="parTrans" cxnId="{10389607-4A5E-408A-B2D2-AA12F7A071A3}">
      <dgm:prSet/>
      <dgm:spPr/>
      <dgm:t>
        <a:bodyPr/>
        <a:lstStyle/>
        <a:p>
          <a:endParaRPr lang="en-US"/>
        </a:p>
      </dgm:t>
    </dgm:pt>
    <dgm:pt modelId="{0F771D55-005B-41BB-B363-36AFDDD4AADA}" type="sibTrans" cxnId="{10389607-4A5E-408A-B2D2-AA12F7A071A3}">
      <dgm:prSet/>
      <dgm:spPr/>
      <dgm:t>
        <a:bodyPr/>
        <a:lstStyle/>
        <a:p>
          <a:endParaRPr lang="en-US"/>
        </a:p>
      </dgm:t>
    </dgm:pt>
    <dgm:pt modelId="{DA7E2421-272F-4C47-9CF1-DA053B99AEFD}">
      <dgm:prSet/>
      <dgm:spPr/>
      <dgm:t>
        <a:bodyPr/>
        <a:lstStyle/>
        <a:p>
          <a:r>
            <a:rPr lang="en-US" dirty="0"/>
            <a:t>Goal: Best Network for Temporal prediction of time series information (e.g. market data)</a:t>
          </a:r>
        </a:p>
      </dgm:t>
    </dgm:pt>
    <dgm:pt modelId="{151C560C-8033-344C-866A-A7B1AD63C97F}" type="parTrans" cxnId="{30D6A65B-DB19-FE4D-B3E3-7D3F0905B832}">
      <dgm:prSet/>
      <dgm:spPr/>
      <dgm:t>
        <a:bodyPr/>
        <a:lstStyle/>
        <a:p>
          <a:endParaRPr lang="en-US"/>
        </a:p>
      </dgm:t>
    </dgm:pt>
    <dgm:pt modelId="{5FA22620-2EF5-AD40-91DD-3284B370B56A}" type="sibTrans" cxnId="{30D6A65B-DB19-FE4D-B3E3-7D3F0905B832}">
      <dgm:prSet/>
      <dgm:spPr/>
      <dgm:t>
        <a:bodyPr/>
        <a:lstStyle/>
        <a:p>
          <a:endParaRPr lang="en-US"/>
        </a:p>
      </dgm:t>
    </dgm:pt>
    <dgm:pt modelId="{DED13947-DE53-9146-8B55-99E7EE813BD8}">
      <dgm:prSet/>
      <dgm:spPr/>
      <dgm:t>
        <a:bodyPr/>
        <a:lstStyle/>
        <a:p>
          <a:r>
            <a:rPr lang="en-US" dirty="0"/>
            <a:t>Output experiments across more recent designs (encoder/decoder)</a:t>
          </a:r>
        </a:p>
      </dgm:t>
    </dgm:pt>
    <dgm:pt modelId="{D49EC7D4-7F11-7C44-B4A4-F5223225C76E}" type="parTrans" cxnId="{E7251922-DF9E-4142-98AC-C897D427A4EE}">
      <dgm:prSet/>
      <dgm:spPr/>
      <dgm:t>
        <a:bodyPr/>
        <a:lstStyle/>
        <a:p>
          <a:endParaRPr lang="en-US"/>
        </a:p>
      </dgm:t>
    </dgm:pt>
    <dgm:pt modelId="{CA4D5F33-0BE7-B444-BDEB-63D2AD71AEDB}" type="sibTrans" cxnId="{E7251922-DF9E-4142-98AC-C897D427A4EE}">
      <dgm:prSet/>
      <dgm:spPr/>
      <dgm:t>
        <a:bodyPr/>
        <a:lstStyle/>
        <a:p>
          <a:endParaRPr lang="en-US"/>
        </a:p>
      </dgm:t>
    </dgm:pt>
    <dgm:pt modelId="{7F020CE8-F0EF-7045-928A-C91F31CFCF1C}">
      <dgm:prSet/>
      <dgm:spPr/>
      <dgm:t>
        <a:bodyPr/>
        <a:lstStyle/>
        <a:p>
          <a:r>
            <a:rPr lang="en-US" dirty="0"/>
            <a:t>Goal: Determine best genetic algorithms that can be applied (parameter tuning, black-box, binary gene encoding, adaptive) and fitness functions to apply</a:t>
          </a:r>
        </a:p>
      </dgm:t>
    </dgm:pt>
    <dgm:pt modelId="{D75F7971-829E-8545-B69F-E45F971F71BB}" type="parTrans" cxnId="{C18B5AA0-F3A4-4D40-8251-B57F73A5C685}">
      <dgm:prSet/>
      <dgm:spPr/>
      <dgm:t>
        <a:bodyPr/>
        <a:lstStyle/>
        <a:p>
          <a:endParaRPr lang="en-US"/>
        </a:p>
      </dgm:t>
    </dgm:pt>
    <dgm:pt modelId="{66734B6F-7287-F542-B28E-9085E52F6D77}" type="sibTrans" cxnId="{C18B5AA0-F3A4-4D40-8251-B57F73A5C685}">
      <dgm:prSet/>
      <dgm:spPr/>
      <dgm:t>
        <a:bodyPr/>
        <a:lstStyle/>
        <a:p>
          <a:endParaRPr lang="en-US"/>
        </a:p>
      </dgm:t>
    </dgm:pt>
    <dgm:pt modelId="{3218EDBB-7B01-604D-9004-1CE135BC140D}">
      <dgm:prSet/>
      <dgm:spPr/>
      <dgm:t>
        <a:bodyPr/>
        <a:lstStyle/>
        <a:p>
          <a:r>
            <a:rPr lang="en-US" dirty="0"/>
            <a:t>Output experiments across different genetic algorithms </a:t>
          </a:r>
        </a:p>
      </dgm:t>
    </dgm:pt>
    <dgm:pt modelId="{EC442584-DBF8-4346-B4D8-988E7E24BF76}" type="parTrans" cxnId="{59A83ABF-EADB-7148-AD77-86E610D12924}">
      <dgm:prSet/>
      <dgm:spPr/>
      <dgm:t>
        <a:bodyPr/>
        <a:lstStyle/>
        <a:p>
          <a:endParaRPr lang="en-US"/>
        </a:p>
      </dgm:t>
    </dgm:pt>
    <dgm:pt modelId="{DFCFF04F-DE7E-4641-B25A-770FE95B92E8}" type="sibTrans" cxnId="{59A83ABF-EADB-7148-AD77-86E610D12924}">
      <dgm:prSet/>
      <dgm:spPr/>
      <dgm:t>
        <a:bodyPr/>
        <a:lstStyle/>
        <a:p>
          <a:endParaRPr lang="en-US"/>
        </a:p>
      </dgm:t>
    </dgm:pt>
    <dgm:pt modelId="{51E9CBF0-6198-1445-BEF1-D280383E3549}">
      <dgm:prSet/>
      <dgm:spPr/>
      <dgm:t>
        <a:bodyPr/>
        <a:lstStyle/>
        <a:p>
          <a:r>
            <a:rPr lang="en-US" dirty="0"/>
            <a:t>Goal: Compare backpropagation to evolutionary approach</a:t>
          </a:r>
        </a:p>
      </dgm:t>
    </dgm:pt>
    <dgm:pt modelId="{EF2FCA1E-E963-5B49-859A-7E2714F2C2C6}" type="parTrans" cxnId="{8E666C77-DA34-B449-ACF5-4191735018CE}">
      <dgm:prSet/>
      <dgm:spPr/>
      <dgm:t>
        <a:bodyPr/>
        <a:lstStyle/>
        <a:p>
          <a:endParaRPr lang="en-US"/>
        </a:p>
      </dgm:t>
    </dgm:pt>
    <dgm:pt modelId="{CC33A33C-83FB-2D4E-B24F-E0B16992A1A6}" type="sibTrans" cxnId="{8E666C77-DA34-B449-ACF5-4191735018CE}">
      <dgm:prSet/>
      <dgm:spPr/>
      <dgm:t>
        <a:bodyPr/>
        <a:lstStyle/>
        <a:p>
          <a:endParaRPr lang="en-US"/>
        </a:p>
      </dgm:t>
    </dgm:pt>
    <dgm:pt modelId="{9363BB9E-DACF-6946-9A7D-AE7FA4804B92}">
      <dgm:prSet/>
      <dgm:spPr/>
      <dgm:t>
        <a:bodyPr/>
        <a:lstStyle/>
        <a:p>
          <a:r>
            <a:rPr lang="en-US" dirty="0"/>
            <a:t>Output experiments across</a:t>
          </a:r>
        </a:p>
      </dgm:t>
    </dgm:pt>
    <dgm:pt modelId="{C4E32D88-80DF-F449-9B2A-C3E2D29C8F17}" type="parTrans" cxnId="{4BCEE974-37AC-ED44-ABD6-FD94CE696D62}">
      <dgm:prSet/>
      <dgm:spPr/>
      <dgm:t>
        <a:bodyPr/>
        <a:lstStyle/>
        <a:p>
          <a:endParaRPr lang="en-US"/>
        </a:p>
      </dgm:t>
    </dgm:pt>
    <dgm:pt modelId="{25785D01-2C91-A642-A978-CAB7C39298E4}" type="sibTrans" cxnId="{4BCEE974-37AC-ED44-ABD6-FD94CE696D62}">
      <dgm:prSet/>
      <dgm:spPr/>
      <dgm:t>
        <a:bodyPr/>
        <a:lstStyle/>
        <a:p>
          <a:endParaRPr lang="en-US"/>
        </a:p>
      </dgm:t>
    </dgm:pt>
    <dgm:pt modelId="{A1CB26C2-F8A0-2D47-A2CF-AB5F3B34F2E8}">
      <dgm:prSet/>
      <dgm:spPr/>
      <dgm:t>
        <a:bodyPr/>
        <a:lstStyle/>
        <a:p>
          <a:r>
            <a:rPr lang="en-US" dirty="0"/>
            <a:t>D) Applied: TCN – Performant Evolution – Including Events</a:t>
          </a:r>
        </a:p>
      </dgm:t>
    </dgm:pt>
    <dgm:pt modelId="{3B0FE650-3C4E-6E4D-9D0B-2554212BA97D}" type="parTrans" cxnId="{240A7BB0-B522-084E-B428-8184F80BF850}">
      <dgm:prSet/>
      <dgm:spPr/>
      <dgm:t>
        <a:bodyPr/>
        <a:lstStyle/>
        <a:p>
          <a:endParaRPr lang="en-US"/>
        </a:p>
      </dgm:t>
    </dgm:pt>
    <dgm:pt modelId="{8E087CCB-901F-4B42-BB39-33B60ABE2707}" type="sibTrans" cxnId="{240A7BB0-B522-084E-B428-8184F80BF850}">
      <dgm:prSet/>
      <dgm:spPr/>
      <dgm:t>
        <a:bodyPr/>
        <a:lstStyle/>
        <a:p>
          <a:endParaRPr lang="en-US"/>
        </a:p>
      </dgm:t>
    </dgm:pt>
    <dgm:pt modelId="{BA14C773-0D1C-EC48-9959-E04F0634030F}">
      <dgm:prSet/>
      <dgm:spPr/>
      <dgm:t>
        <a:bodyPr/>
        <a:lstStyle/>
        <a:p>
          <a:r>
            <a:rPr lang="en-US" dirty="0"/>
            <a:t>Knowledge driven events (negative effects causing abrupt changes)</a:t>
          </a:r>
        </a:p>
      </dgm:t>
    </dgm:pt>
    <dgm:pt modelId="{1FA5A394-D8C5-CD42-96E3-36AB7B717749}" type="parTrans" cxnId="{895CA7FD-B668-2548-B3D3-96F873DFD310}">
      <dgm:prSet/>
      <dgm:spPr/>
      <dgm:t>
        <a:bodyPr/>
        <a:lstStyle/>
        <a:p>
          <a:endParaRPr lang="en-US"/>
        </a:p>
      </dgm:t>
    </dgm:pt>
    <dgm:pt modelId="{C5D4401F-1D88-4F45-9182-FE4F85497501}" type="sibTrans" cxnId="{895CA7FD-B668-2548-B3D3-96F873DFD310}">
      <dgm:prSet/>
      <dgm:spPr/>
      <dgm:t>
        <a:bodyPr/>
        <a:lstStyle/>
        <a:p>
          <a:endParaRPr lang="en-US"/>
        </a:p>
      </dgm:t>
    </dgm:pt>
    <dgm:pt modelId="{D0F0CB7B-5F33-694E-9C84-F24D464B645D}">
      <dgm:prSet/>
      <dgm:spPr/>
      <dgm:t>
        <a:bodyPr/>
        <a:lstStyle/>
        <a:p>
          <a:r>
            <a:rPr lang="en-US" dirty="0"/>
            <a:t>Continuous learning (stream real-time data)</a:t>
          </a:r>
        </a:p>
      </dgm:t>
    </dgm:pt>
    <dgm:pt modelId="{6D3823AF-A0CD-8346-ABC3-ECB9F5BFAAD7}" type="parTrans" cxnId="{FA468F6A-39E6-4C40-8C34-40C4A8A6974D}">
      <dgm:prSet/>
      <dgm:spPr/>
      <dgm:t>
        <a:bodyPr/>
        <a:lstStyle/>
        <a:p>
          <a:endParaRPr lang="en-US"/>
        </a:p>
      </dgm:t>
    </dgm:pt>
    <dgm:pt modelId="{862DE397-735A-FA4B-90D1-CF0AD446D62C}" type="sibTrans" cxnId="{FA468F6A-39E6-4C40-8C34-40C4A8A6974D}">
      <dgm:prSet/>
      <dgm:spPr/>
      <dgm:t>
        <a:bodyPr/>
        <a:lstStyle/>
        <a:p>
          <a:endParaRPr lang="en-US"/>
        </a:p>
      </dgm:t>
    </dgm:pt>
    <dgm:pt modelId="{CF0010E0-FAB6-A44E-98B2-E97AFC58BBE5}">
      <dgm:prSet/>
      <dgm:spPr/>
      <dgm:t>
        <a:bodyPr/>
        <a:lstStyle/>
        <a:p>
          <a:r>
            <a:rPr lang="en-US" dirty="0"/>
            <a:t>Output experiments across more recent designs (knowledge graphs / news events / current stock data)  </a:t>
          </a:r>
        </a:p>
      </dgm:t>
    </dgm:pt>
    <dgm:pt modelId="{73AB1C5C-A9E4-B64C-A083-D58A79A2F9B4}" type="parTrans" cxnId="{B3E0EB77-ABBF-6A4A-BC42-21F140666217}">
      <dgm:prSet/>
      <dgm:spPr/>
      <dgm:t>
        <a:bodyPr/>
        <a:lstStyle/>
        <a:p>
          <a:endParaRPr lang="en-US"/>
        </a:p>
      </dgm:t>
    </dgm:pt>
    <dgm:pt modelId="{982E1C68-B7A3-D643-B865-2A948C480E3C}" type="sibTrans" cxnId="{B3E0EB77-ABBF-6A4A-BC42-21F140666217}">
      <dgm:prSet/>
      <dgm:spPr/>
      <dgm:t>
        <a:bodyPr/>
        <a:lstStyle/>
        <a:p>
          <a:endParaRPr lang="en-US"/>
        </a:p>
      </dgm:t>
    </dgm:pt>
    <dgm:pt modelId="{7ED6053B-574B-1647-B6FA-53FD22106226}">
      <dgm:prSet/>
      <dgm:spPr/>
      <dgm:t>
        <a:bodyPr/>
        <a:lstStyle/>
        <a:p>
          <a:r>
            <a:rPr lang="en-US" dirty="0"/>
            <a:t>Incorporate abrupt model (negative effect)</a:t>
          </a:r>
        </a:p>
      </dgm:t>
    </dgm:pt>
    <dgm:pt modelId="{195E8133-DDB0-9947-AF98-43900C305E94}" type="parTrans" cxnId="{421D8B7C-DB41-E945-86FF-DD3604BD4E60}">
      <dgm:prSet/>
      <dgm:spPr/>
      <dgm:t>
        <a:bodyPr/>
        <a:lstStyle/>
        <a:p>
          <a:endParaRPr lang="en-US"/>
        </a:p>
      </dgm:t>
    </dgm:pt>
    <dgm:pt modelId="{9209804A-3AC4-FC4F-9B19-F5EE65E36250}" type="sibTrans" cxnId="{421D8B7C-DB41-E945-86FF-DD3604BD4E60}">
      <dgm:prSet/>
      <dgm:spPr/>
      <dgm:t>
        <a:bodyPr/>
        <a:lstStyle/>
        <a:p>
          <a:endParaRPr lang="en-US"/>
        </a:p>
      </dgm:t>
    </dgm:pt>
    <dgm:pt modelId="{07136213-28E3-0F46-8F6F-B66A732AADA9}" type="pres">
      <dgm:prSet presAssocID="{13B31F06-AFA2-4A8C-A5FC-9CA573F33DE2}" presName="Name0" presStyleCnt="0">
        <dgm:presLayoutVars>
          <dgm:dir/>
          <dgm:animLvl val="lvl"/>
          <dgm:resizeHandles val="exact"/>
        </dgm:presLayoutVars>
      </dgm:prSet>
      <dgm:spPr/>
    </dgm:pt>
    <dgm:pt modelId="{C91D5EFC-17E4-6D45-B3F8-E4FEE0F0770F}" type="pres">
      <dgm:prSet presAssocID="{A681B842-FB70-4220-8BBA-F1D40F27740A}" presName="composite" presStyleCnt="0"/>
      <dgm:spPr/>
    </dgm:pt>
    <dgm:pt modelId="{71DBBDA9-04D9-AA4C-B95E-22C660673868}" type="pres">
      <dgm:prSet presAssocID="{A681B842-FB70-4220-8BBA-F1D40F27740A}" presName="parTx" presStyleLbl="alignNode1" presStyleIdx="0" presStyleCnt="4">
        <dgm:presLayoutVars>
          <dgm:chMax val="0"/>
          <dgm:chPref val="0"/>
          <dgm:bulletEnabled val="1"/>
        </dgm:presLayoutVars>
      </dgm:prSet>
      <dgm:spPr/>
    </dgm:pt>
    <dgm:pt modelId="{3C4FEC09-6F97-7942-8BB7-FC90C0A122FF}" type="pres">
      <dgm:prSet presAssocID="{A681B842-FB70-4220-8BBA-F1D40F27740A}" presName="desTx" presStyleLbl="alignAccFollowNode1" presStyleIdx="0" presStyleCnt="4">
        <dgm:presLayoutVars>
          <dgm:bulletEnabled val="1"/>
        </dgm:presLayoutVars>
      </dgm:prSet>
      <dgm:spPr/>
    </dgm:pt>
    <dgm:pt modelId="{1F4E4577-4C33-FF4D-B47E-63BC35020F11}" type="pres">
      <dgm:prSet presAssocID="{B83A92CB-C727-4AD2-A7C0-7BC9670A8572}" presName="space" presStyleCnt="0"/>
      <dgm:spPr/>
    </dgm:pt>
    <dgm:pt modelId="{1E0C40FA-6A6C-2E4E-837B-3AACCA04BDE2}" type="pres">
      <dgm:prSet presAssocID="{A8F967AE-D58E-4303-A291-32E43236DECE}" presName="composite" presStyleCnt="0"/>
      <dgm:spPr/>
    </dgm:pt>
    <dgm:pt modelId="{B23E1EDE-6C22-824A-BF42-F9FA9DDC6388}" type="pres">
      <dgm:prSet presAssocID="{A8F967AE-D58E-4303-A291-32E43236DECE}" presName="parTx" presStyleLbl="alignNode1" presStyleIdx="1" presStyleCnt="4">
        <dgm:presLayoutVars>
          <dgm:chMax val="0"/>
          <dgm:chPref val="0"/>
          <dgm:bulletEnabled val="1"/>
        </dgm:presLayoutVars>
      </dgm:prSet>
      <dgm:spPr/>
    </dgm:pt>
    <dgm:pt modelId="{BBBB7172-872A-3744-83BD-8AF5987639ED}" type="pres">
      <dgm:prSet presAssocID="{A8F967AE-D58E-4303-A291-32E43236DECE}" presName="desTx" presStyleLbl="alignAccFollowNode1" presStyleIdx="1" presStyleCnt="4">
        <dgm:presLayoutVars>
          <dgm:bulletEnabled val="1"/>
        </dgm:presLayoutVars>
      </dgm:prSet>
      <dgm:spPr/>
    </dgm:pt>
    <dgm:pt modelId="{437DB539-CBA3-E648-9ED5-FEDCC742BBF7}" type="pres">
      <dgm:prSet presAssocID="{1E05EA17-ADF4-47D5-9923-F00412CEFFFA}" presName="space" presStyleCnt="0"/>
      <dgm:spPr/>
    </dgm:pt>
    <dgm:pt modelId="{EAB83BD7-EBD0-0E4F-9B35-0B6F3C5C0488}" type="pres">
      <dgm:prSet presAssocID="{AA4E6139-EFD7-4A0F-8C16-8E8CDFE92E3F}" presName="composite" presStyleCnt="0"/>
      <dgm:spPr/>
    </dgm:pt>
    <dgm:pt modelId="{F4ABD4A3-64DD-F347-A0D3-46F08EEBB4AE}" type="pres">
      <dgm:prSet presAssocID="{AA4E6139-EFD7-4A0F-8C16-8E8CDFE92E3F}" presName="parTx" presStyleLbl="alignNode1" presStyleIdx="2" presStyleCnt="4">
        <dgm:presLayoutVars>
          <dgm:chMax val="0"/>
          <dgm:chPref val="0"/>
          <dgm:bulletEnabled val="1"/>
        </dgm:presLayoutVars>
      </dgm:prSet>
      <dgm:spPr/>
    </dgm:pt>
    <dgm:pt modelId="{75E5B799-4B7C-974F-B596-4AF60E9AC890}" type="pres">
      <dgm:prSet presAssocID="{AA4E6139-EFD7-4A0F-8C16-8E8CDFE92E3F}" presName="desTx" presStyleLbl="alignAccFollowNode1" presStyleIdx="2" presStyleCnt="4">
        <dgm:presLayoutVars>
          <dgm:bulletEnabled val="1"/>
        </dgm:presLayoutVars>
      </dgm:prSet>
      <dgm:spPr/>
    </dgm:pt>
    <dgm:pt modelId="{A043D6B4-5F98-A84A-A743-08ABD49589A8}" type="pres">
      <dgm:prSet presAssocID="{410FAD95-CBD2-42F9-9F3C-8542DCA58D2D}" presName="space" presStyleCnt="0"/>
      <dgm:spPr/>
    </dgm:pt>
    <dgm:pt modelId="{778FE2D0-28D0-D548-88A9-BA56A1B468C3}" type="pres">
      <dgm:prSet presAssocID="{A1CB26C2-F8A0-2D47-A2CF-AB5F3B34F2E8}" presName="composite" presStyleCnt="0"/>
      <dgm:spPr/>
    </dgm:pt>
    <dgm:pt modelId="{1208F31D-40DC-B542-A9F3-49DD985A89CE}" type="pres">
      <dgm:prSet presAssocID="{A1CB26C2-F8A0-2D47-A2CF-AB5F3B34F2E8}" presName="parTx" presStyleLbl="alignNode1" presStyleIdx="3" presStyleCnt="4">
        <dgm:presLayoutVars>
          <dgm:chMax val="0"/>
          <dgm:chPref val="0"/>
          <dgm:bulletEnabled val="1"/>
        </dgm:presLayoutVars>
      </dgm:prSet>
      <dgm:spPr/>
    </dgm:pt>
    <dgm:pt modelId="{25195D33-A218-6646-9CEB-E23A15CD4811}" type="pres">
      <dgm:prSet presAssocID="{A1CB26C2-F8A0-2D47-A2CF-AB5F3B34F2E8}" presName="desTx" presStyleLbl="alignAccFollowNode1" presStyleIdx="3" presStyleCnt="4">
        <dgm:presLayoutVars>
          <dgm:bulletEnabled val="1"/>
        </dgm:presLayoutVars>
      </dgm:prSet>
      <dgm:spPr/>
    </dgm:pt>
  </dgm:ptLst>
  <dgm:cxnLst>
    <dgm:cxn modelId="{91F19207-B9B6-E24E-8D82-CDE6EF892702}" type="presOf" srcId="{9363BB9E-DACF-6946-9A7D-AE7FA4804B92}" destId="{75E5B799-4B7C-974F-B596-4AF60E9AC890}" srcOrd="0" destOrd="2" presId="urn:microsoft.com/office/officeart/2005/8/layout/hList1"/>
    <dgm:cxn modelId="{10389607-4A5E-408A-B2D2-AA12F7A071A3}" srcId="{AA4E6139-EFD7-4A0F-8C16-8E8CDFE92E3F}" destId="{E442777B-109B-4E5F-A23C-B5CA4512ABF5}" srcOrd="0" destOrd="0" parTransId="{FAD92203-88D5-4D1D-93BA-8C3540011E8C}" sibTransId="{0F771D55-005B-41BB-B363-36AFDDD4AADA}"/>
    <dgm:cxn modelId="{7B64DC07-BDF6-44A9-A1AE-03D901E5C3BB}" srcId="{13B31F06-AFA2-4A8C-A5FC-9CA573F33DE2}" destId="{A8F967AE-D58E-4303-A291-32E43236DECE}" srcOrd="1" destOrd="0" parTransId="{85E97655-65C3-46D3-8346-A4DDF4B8B9D0}" sibTransId="{1E05EA17-ADF4-47D5-9923-F00412CEFFFA}"/>
    <dgm:cxn modelId="{980CD61D-3AA6-DB43-9F89-045FC03888C0}" type="presOf" srcId="{BA14C773-0D1C-EC48-9959-E04F0634030F}" destId="{25195D33-A218-6646-9CEB-E23A15CD4811}" srcOrd="0" destOrd="0" presId="urn:microsoft.com/office/officeart/2005/8/layout/hList1"/>
    <dgm:cxn modelId="{E7251922-DF9E-4142-98AC-C897D427A4EE}" srcId="{A681B842-FB70-4220-8BBA-F1D40F27740A}" destId="{DED13947-DE53-9146-8B55-99E7EE813BD8}" srcOrd="3" destOrd="0" parTransId="{D49EC7D4-7F11-7C44-B4A4-F5223225C76E}" sibTransId="{CA4D5F33-0BE7-B444-BDEB-63D2AD71AEDB}"/>
    <dgm:cxn modelId="{6DB54627-EFAE-8E49-B4F5-140EBCF71185}" type="presOf" srcId="{D0F0CB7B-5F33-694E-9C84-F24D464B645D}" destId="{25195D33-A218-6646-9CEB-E23A15CD4811}" srcOrd="0" destOrd="2" presId="urn:microsoft.com/office/officeart/2005/8/layout/hList1"/>
    <dgm:cxn modelId="{1A94DA2F-B500-4D44-9024-A147D788C6FB}" srcId="{A8F967AE-D58E-4303-A291-32E43236DECE}" destId="{BF376855-7064-4A88-9DC0-039E4C3F9032}" srcOrd="0" destOrd="0" parTransId="{D2CE653D-02DA-47C4-AE69-DB241F001E00}" sibTransId="{77F599EB-A107-49C5-AEFA-CFF7F4AA55E5}"/>
    <dgm:cxn modelId="{99C47030-60F1-E94B-BD9E-DDF2268A2AEA}" type="presOf" srcId="{DED13947-DE53-9146-8B55-99E7EE813BD8}" destId="{3C4FEC09-6F97-7942-8BB7-FC90C0A122FF}" srcOrd="0" destOrd="3" presId="urn:microsoft.com/office/officeart/2005/8/layout/hList1"/>
    <dgm:cxn modelId="{BF8A3B48-62DB-4148-B75D-347C5B1214AF}" srcId="{A681B842-FB70-4220-8BBA-F1D40F27740A}" destId="{4AE1CAA7-F064-409C-A4F3-5085ED8785C7}" srcOrd="1" destOrd="0" parTransId="{58344C5D-8909-4FD6-B219-844C89A1CE72}" sibTransId="{3A5D1931-EE45-4713-95EA-CDCEE0FC5556}"/>
    <dgm:cxn modelId="{E56FD24B-4680-CB4B-B8E3-01A77554C3E9}" type="presOf" srcId="{A8F967AE-D58E-4303-A291-32E43236DECE}" destId="{B23E1EDE-6C22-824A-BF42-F9FA9DDC6388}" srcOrd="0" destOrd="0" presId="urn:microsoft.com/office/officeart/2005/8/layout/hList1"/>
    <dgm:cxn modelId="{E5F2B24D-6973-4D7F-B136-DD3D63D9E9A8}" srcId="{13B31F06-AFA2-4A8C-A5FC-9CA573F33DE2}" destId="{AA4E6139-EFD7-4A0F-8C16-8E8CDFE92E3F}" srcOrd="2" destOrd="0" parTransId="{F69D6B02-EA2C-4BD3-B949-E2930D178EFC}" sibTransId="{410FAD95-CBD2-42F9-9F3C-8542DCA58D2D}"/>
    <dgm:cxn modelId="{30D6A65B-DB19-FE4D-B3E3-7D3F0905B832}" srcId="{A681B842-FB70-4220-8BBA-F1D40F27740A}" destId="{DA7E2421-272F-4C47-9CF1-DA053B99AEFD}" srcOrd="2" destOrd="0" parTransId="{151C560C-8033-344C-866A-A7B1AD63C97F}" sibTransId="{5FA22620-2EF5-AD40-91DD-3284B370B56A}"/>
    <dgm:cxn modelId="{D2016668-E2ED-5945-A8BD-7F9570843D9F}" type="presOf" srcId="{51E9CBF0-6198-1445-BEF1-D280383E3549}" destId="{75E5B799-4B7C-974F-B596-4AF60E9AC890}" srcOrd="0" destOrd="1" presId="urn:microsoft.com/office/officeart/2005/8/layout/hList1"/>
    <dgm:cxn modelId="{FA468F6A-39E6-4C40-8C34-40C4A8A6974D}" srcId="{A1CB26C2-F8A0-2D47-A2CF-AB5F3B34F2E8}" destId="{D0F0CB7B-5F33-694E-9C84-F24D464B645D}" srcOrd="1" destOrd="0" parTransId="{6D3823AF-A0CD-8346-ABC3-ECB9F5BFAAD7}" sibTransId="{862DE397-735A-FA4B-90D1-CF0AD446D62C}"/>
    <dgm:cxn modelId="{4BCEE974-37AC-ED44-ABD6-FD94CE696D62}" srcId="{AA4E6139-EFD7-4A0F-8C16-8E8CDFE92E3F}" destId="{9363BB9E-DACF-6946-9A7D-AE7FA4804B92}" srcOrd="2" destOrd="0" parTransId="{C4E32D88-80DF-F449-9B2A-C3E2D29C8F17}" sibTransId="{25785D01-2C91-A642-A978-CAB7C39298E4}"/>
    <dgm:cxn modelId="{8E666C77-DA34-B449-ACF5-4191735018CE}" srcId="{AA4E6139-EFD7-4A0F-8C16-8E8CDFE92E3F}" destId="{51E9CBF0-6198-1445-BEF1-D280383E3549}" srcOrd="1" destOrd="0" parTransId="{EF2FCA1E-E963-5B49-859A-7E2714F2C2C6}" sibTransId="{CC33A33C-83FB-2D4E-B24F-E0B16992A1A6}"/>
    <dgm:cxn modelId="{B3E0EB77-ABBF-6A4A-BC42-21F140666217}" srcId="{A1CB26C2-F8A0-2D47-A2CF-AB5F3B34F2E8}" destId="{CF0010E0-FAB6-A44E-98B2-E97AFC58BBE5}" srcOrd="2" destOrd="0" parTransId="{73AB1C5C-A9E4-B64C-A083-D58A79A2F9B4}" sibTransId="{982E1C68-B7A3-D643-B865-2A948C480E3C}"/>
    <dgm:cxn modelId="{56A22B7A-36EF-6440-82FB-D4E3709F6FD0}" type="presOf" srcId="{13B31F06-AFA2-4A8C-A5FC-9CA573F33DE2}" destId="{07136213-28E3-0F46-8F6F-B66A732AADA9}" srcOrd="0" destOrd="0" presId="urn:microsoft.com/office/officeart/2005/8/layout/hList1"/>
    <dgm:cxn modelId="{421D8B7C-DB41-E945-86FF-DD3604BD4E60}" srcId="{BA14C773-0D1C-EC48-9959-E04F0634030F}" destId="{7ED6053B-574B-1647-B6FA-53FD22106226}" srcOrd="0" destOrd="0" parTransId="{195E8133-DDB0-9947-AF98-43900C305E94}" sibTransId="{9209804A-3AC4-FC4F-9B19-F5EE65E36250}"/>
    <dgm:cxn modelId="{A0105887-FAF9-E742-89BD-225814142402}" type="presOf" srcId="{A681B842-FB70-4220-8BBA-F1D40F27740A}" destId="{71DBBDA9-04D9-AA4C-B95E-22C660673868}" srcOrd="0" destOrd="0" presId="urn:microsoft.com/office/officeart/2005/8/layout/hList1"/>
    <dgm:cxn modelId="{74907193-6308-A74D-9979-13A4608A3867}" type="presOf" srcId="{4AE1CAA7-F064-409C-A4F3-5085ED8785C7}" destId="{3C4FEC09-6F97-7942-8BB7-FC90C0A122FF}" srcOrd="0" destOrd="1" presId="urn:microsoft.com/office/officeart/2005/8/layout/hList1"/>
    <dgm:cxn modelId="{17694395-562E-AC47-AEBC-1BB56FD5A84E}" type="presOf" srcId="{3218EDBB-7B01-604D-9004-1CE135BC140D}" destId="{BBBB7172-872A-3744-83BD-8AF5987639ED}" srcOrd="0" destOrd="2" presId="urn:microsoft.com/office/officeart/2005/8/layout/hList1"/>
    <dgm:cxn modelId="{5A8F1F9C-9FF9-1E43-8AFD-EAA50B89AE82}" type="presOf" srcId="{AA4E6139-EFD7-4A0F-8C16-8E8CDFE92E3F}" destId="{F4ABD4A3-64DD-F347-A0D3-46F08EEBB4AE}" srcOrd="0" destOrd="0" presId="urn:microsoft.com/office/officeart/2005/8/layout/hList1"/>
    <dgm:cxn modelId="{C488D39D-4B04-7D48-A296-ED0D2C08030C}" type="presOf" srcId="{7F020CE8-F0EF-7045-928A-C91F31CFCF1C}" destId="{BBBB7172-872A-3744-83BD-8AF5987639ED}" srcOrd="0" destOrd="1" presId="urn:microsoft.com/office/officeart/2005/8/layout/hList1"/>
    <dgm:cxn modelId="{C18B5AA0-F3A4-4D40-8251-B57F73A5C685}" srcId="{A8F967AE-D58E-4303-A291-32E43236DECE}" destId="{7F020CE8-F0EF-7045-928A-C91F31CFCF1C}" srcOrd="1" destOrd="0" parTransId="{D75F7971-829E-8545-B69F-E45F971F71BB}" sibTransId="{66734B6F-7287-F542-B28E-9085E52F6D77}"/>
    <dgm:cxn modelId="{D71E63A6-C5D8-C54D-B39C-840B841F0D09}" type="presOf" srcId="{89A987F5-9162-4319-8366-92C76941ABCD}" destId="{3C4FEC09-6F97-7942-8BB7-FC90C0A122FF}" srcOrd="0" destOrd="0" presId="urn:microsoft.com/office/officeart/2005/8/layout/hList1"/>
    <dgm:cxn modelId="{052ABAA9-11CF-7544-BCFB-3DA58BADCA02}" type="presOf" srcId="{DA7E2421-272F-4C47-9CF1-DA053B99AEFD}" destId="{3C4FEC09-6F97-7942-8BB7-FC90C0A122FF}" srcOrd="0" destOrd="2" presId="urn:microsoft.com/office/officeart/2005/8/layout/hList1"/>
    <dgm:cxn modelId="{240A7BB0-B522-084E-B428-8184F80BF850}" srcId="{13B31F06-AFA2-4A8C-A5FC-9CA573F33DE2}" destId="{A1CB26C2-F8A0-2D47-A2CF-AB5F3B34F2E8}" srcOrd="3" destOrd="0" parTransId="{3B0FE650-3C4E-6E4D-9D0B-2554212BA97D}" sibTransId="{8E087CCB-901F-4B42-BB39-33B60ABE2707}"/>
    <dgm:cxn modelId="{0CD082B3-3063-C441-A1C4-EFC8A5F57163}" type="presOf" srcId="{E442777B-109B-4E5F-A23C-B5CA4512ABF5}" destId="{75E5B799-4B7C-974F-B596-4AF60E9AC890}" srcOrd="0" destOrd="0" presId="urn:microsoft.com/office/officeart/2005/8/layout/hList1"/>
    <dgm:cxn modelId="{C5FF52B5-ECCC-4E24-948F-F941B1D1AF8D}" srcId="{13B31F06-AFA2-4A8C-A5FC-9CA573F33DE2}" destId="{A681B842-FB70-4220-8BBA-F1D40F27740A}" srcOrd="0" destOrd="0" parTransId="{BA404BCC-7304-45E8-8743-4224CA8ADF8F}" sibTransId="{B83A92CB-C727-4AD2-A7C0-7BC9670A8572}"/>
    <dgm:cxn modelId="{40168ABB-01B1-B14C-B780-C7154786E4B0}" type="presOf" srcId="{BF376855-7064-4A88-9DC0-039E4C3F9032}" destId="{BBBB7172-872A-3744-83BD-8AF5987639ED}" srcOrd="0" destOrd="0" presId="urn:microsoft.com/office/officeart/2005/8/layout/hList1"/>
    <dgm:cxn modelId="{59A83ABF-EADB-7148-AD77-86E610D12924}" srcId="{A8F967AE-D58E-4303-A291-32E43236DECE}" destId="{3218EDBB-7B01-604D-9004-1CE135BC140D}" srcOrd="2" destOrd="0" parTransId="{EC442584-DBF8-4346-B4D8-988E7E24BF76}" sibTransId="{DFCFF04F-DE7E-4641-B25A-770FE95B92E8}"/>
    <dgm:cxn modelId="{80201CC2-2FEB-DB43-9F05-AC070EA26F28}" type="presOf" srcId="{A1CB26C2-F8A0-2D47-A2CF-AB5F3B34F2E8}" destId="{1208F31D-40DC-B542-A9F3-49DD985A89CE}" srcOrd="0" destOrd="0" presId="urn:microsoft.com/office/officeart/2005/8/layout/hList1"/>
    <dgm:cxn modelId="{A95002C3-67E6-6B4C-9793-F273B19C2417}" type="presOf" srcId="{7ED6053B-574B-1647-B6FA-53FD22106226}" destId="{25195D33-A218-6646-9CEB-E23A15CD4811}" srcOrd="0" destOrd="1" presId="urn:microsoft.com/office/officeart/2005/8/layout/hList1"/>
    <dgm:cxn modelId="{9403BDD6-4F81-C34F-8298-A0960493ADA3}" type="presOf" srcId="{CF0010E0-FAB6-A44E-98B2-E97AFC58BBE5}" destId="{25195D33-A218-6646-9CEB-E23A15CD4811}" srcOrd="0" destOrd="3" presId="urn:microsoft.com/office/officeart/2005/8/layout/hList1"/>
    <dgm:cxn modelId="{1E422BF9-D916-4019-8C34-B2E8CCD47CAC}" srcId="{A681B842-FB70-4220-8BBA-F1D40F27740A}" destId="{89A987F5-9162-4319-8366-92C76941ABCD}" srcOrd="0" destOrd="0" parTransId="{680B290C-17E1-4B21-9024-E6ED442DEC44}" sibTransId="{E6F076A2-C3EA-49EF-999D-6E9AA6CD530C}"/>
    <dgm:cxn modelId="{895CA7FD-B668-2548-B3D3-96F873DFD310}" srcId="{A1CB26C2-F8A0-2D47-A2CF-AB5F3B34F2E8}" destId="{BA14C773-0D1C-EC48-9959-E04F0634030F}" srcOrd="0" destOrd="0" parTransId="{1FA5A394-D8C5-CD42-96E3-36AB7B717749}" sibTransId="{C5D4401F-1D88-4F45-9182-FE4F85497501}"/>
    <dgm:cxn modelId="{0383A78E-1C6F-0245-AAC2-0628A54D31E7}" type="presParOf" srcId="{07136213-28E3-0F46-8F6F-B66A732AADA9}" destId="{C91D5EFC-17E4-6D45-B3F8-E4FEE0F0770F}" srcOrd="0" destOrd="0" presId="urn:microsoft.com/office/officeart/2005/8/layout/hList1"/>
    <dgm:cxn modelId="{E57D2CE2-A9D5-AD49-A615-FA041C2B50E9}" type="presParOf" srcId="{C91D5EFC-17E4-6D45-B3F8-E4FEE0F0770F}" destId="{71DBBDA9-04D9-AA4C-B95E-22C660673868}" srcOrd="0" destOrd="0" presId="urn:microsoft.com/office/officeart/2005/8/layout/hList1"/>
    <dgm:cxn modelId="{71A5667D-03AE-1644-89CE-1A1535E0687C}" type="presParOf" srcId="{C91D5EFC-17E4-6D45-B3F8-E4FEE0F0770F}" destId="{3C4FEC09-6F97-7942-8BB7-FC90C0A122FF}" srcOrd="1" destOrd="0" presId="urn:microsoft.com/office/officeart/2005/8/layout/hList1"/>
    <dgm:cxn modelId="{5550FED0-4D77-FE4D-926D-67DE4F8EE822}" type="presParOf" srcId="{07136213-28E3-0F46-8F6F-B66A732AADA9}" destId="{1F4E4577-4C33-FF4D-B47E-63BC35020F11}" srcOrd="1" destOrd="0" presId="urn:microsoft.com/office/officeart/2005/8/layout/hList1"/>
    <dgm:cxn modelId="{414DE0C4-BEB9-784F-9277-5BFD34FF676F}" type="presParOf" srcId="{07136213-28E3-0F46-8F6F-B66A732AADA9}" destId="{1E0C40FA-6A6C-2E4E-837B-3AACCA04BDE2}" srcOrd="2" destOrd="0" presId="urn:microsoft.com/office/officeart/2005/8/layout/hList1"/>
    <dgm:cxn modelId="{20C52DA2-75B8-414B-893B-FB10C2188A47}" type="presParOf" srcId="{1E0C40FA-6A6C-2E4E-837B-3AACCA04BDE2}" destId="{B23E1EDE-6C22-824A-BF42-F9FA9DDC6388}" srcOrd="0" destOrd="0" presId="urn:microsoft.com/office/officeart/2005/8/layout/hList1"/>
    <dgm:cxn modelId="{9BDF31C3-2762-D34D-9E0F-1211F5D0D33E}" type="presParOf" srcId="{1E0C40FA-6A6C-2E4E-837B-3AACCA04BDE2}" destId="{BBBB7172-872A-3744-83BD-8AF5987639ED}" srcOrd="1" destOrd="0" presId="urn:microsoft.com/office/officeart/2005/8/layout/hList1"/>
    <dgm:cxn modelId="{0C6333E4-98E2-9C49-9DAB-99FF25882A13}" type="presParOf" srcId="{07136213-28E3-0F46-8F6F-B66A732AADA9}" destId="{437DB539-CBA3-E648-9ED5-FEDCC742BBF7}" srcOrd="3" destOrd="0" presId="urn:microsoft.com/office/officeart/2005/8/layout/hList1"/>
    <dgm:cxn modelId="{AB60611A-CABF-494B-ADFE-11B68B5ADB43}" type="presParOf" srcId="{07136213-28E3-0F46-8F6F-B66A732AADA9}" destId="{EAB83BD7-EBD0-0E4F-9B35-0B6F3C5C0488}" srcOrd="4" destOrd="0" presId="urn:microsoft.com/office/officeart/2005/8/layout/hList1"/>
    <dgm:cxn modelId="{CECBA53D-53BE-624A-AB2E-DABD93829BFC}" type="presParOf" srcId="{EAB83BD7-EBD0-0E4F-9B35-0B6F3C5C0488}" destId="{F4ABD4A3-64DD-F347-A0D3-46F08EEBB4AE}" srcOrd="0" destOrd="0" presId="urn:microsoft.com/office/officeart/2005/8/layout/hList1"/>
    <dgm:cxn modelId="{49FE519A-59A1-C549-AC9C-AEAD3ACAAD6A}" type="presParOf" srcId="{EAB83BD7-EBD0-0E4F-9B35-0B6F3C5C0488}" destId="{75E5B799-4B7C-974F-B596-4AF60E9AC890}" srcOrd="1" destOrd="0" presId="urn:microsoft.com/office/officeart/2005/8/layout/hList1"/>
    <dgm:cxn modelId="{A983DA0F-1F54-794A-BEE9-5636B9E82FB6}" type="presParOf" srcId="{07136213-28E3-0F46-8F6F-B66A732AADA9}" destId="{A043D6B4-5F98-A84A-A743-08ABD49589A8}" srcOrd="5" destOrd="0" presId="urn:microsoft.com/office/officeart/2005/8/layout/hList1"/>
    <dgm:cxn modelId="{6B9F4D58-5F0C-B54A-997B-3FD35D58F7FD}" type="presParOf" srcId="{07136213-28E3-0F46-8F6F-B66A732AADA9}" destId="{778FE2D0-28D0-D548-88A9-BA56A1B468C3}" srcOrd="6" destOrd="0" presId="urn:microsoft.com/office/officeart/2005/8/layout/hList1"/>
    <dgm:cxn modelId="{6D2E9436-C01D-694F-8B89-5C91DD702AFA}" type="presParOf" srcId="{778FE2D0-28D0-D548-88A9-BA56A1B468C3}" destId="{1208F31D-40DC-B542-A9F3-49DD985A89CE}" srcOrd="0" destOrd="0" presId="urn:microsoft.com/office/officeart/2005/8/layout/hList1"/>
    <dgm:cxn modelId="{AD753715-6E38-5A41-AE2C-ACBAE770F083}" type="presParOf" srcId="{778FE2D0-28D0-D548-88A9-BA56A1B468C3}" destId="{25195D33-A218-6646-9CEB-E23A15CD4811}"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TCN networks design and hyper parameters be optimized through evolutionary techniques?</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Does a genetic algorithm perform better with high-dimensional and seasonal big data challenges such as market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Can we improve accuracy and performance of the deep neural networks?</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Knowledge driven events that cause abrupt changes be incorporated into the model?</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Can an adaptive continuous learning adaptive approach be applied (streaming market data and news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Results of experiments in complete design</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BBDA9-04D9-AA4C-B95E-22C660673868}">
      <dsp:nvSpPr>
        <dsp:cNvPr id="0" name=""/>
        <dsp:cNvSpPr/>
      </dsp:nvSpPr>
      <dsp:spPr>
        <a:xfrm>
          <a:off x="3724" y="164971"/>
          <a:ext cx="2239490" cy="687903"/>
        </a:xfrm>
        <a:prstGeom prst="rect">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w="9525" cap="flat" cmpd="sng" algn="ctr">
          <a:solidFill>
            <a:schemeClr val="accent4">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A) Research: Temporal Convolutional Network </a:t>
          </a:r>
        </a:p>
      </dsp:txBody>
      <dsp:txXfrm>
        <a:off x="3724" y="164971"/>
        <a:ext cx="2239490" cy="687903"/>
      </dsp:txXfrm>
    </dsp:sp>
    <dsp:sp modelId="{3C4FEC09-6F97-7942-8BB7-FC90C0A122FF}">
      <dsp:nvSpPr>
        <dsp:cNvPr id="0" name=""/>
        <dsp:cNvSpPr/>
      </dsp:nvSpPr>
      <dsp:spPr>
        <a:xfrm>
          <a:off x="3724" y="852874"/>
          <a:ext cx="2239490" cy="2567003"/>
        </a:xfrm>
        <a:prstGeom prst="rect">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Dilated Convolutional Layers</a:t>
          </a:r>
        </a:p>
        <a:p>
          <a:pPr marL="114300" lvl="1" indent="-114300" algn="l" defTabSz="666750">
            <a:lnSpc>
              <a:spcPct val="90000"/>
            </a:lnSpc>
            <a:spcBef>
              <a:spcPct val="0"/>
            </a:spcBef>
            <a:spcAft>
              <a:spcPct val="15000"/>
            </a:spcAft>
            <a:buChar char="•"/>
          </a:pPr>
          <a:r>
            <a:rPr lang="en-US" sz="1500" kern="1200" dirty="0"/>
            <a:t>Encoder/Decoder</a:t>
          </a:r>
        </a:p>
        <a:p>
          <a:pPr marL="114300" lvl="1" indent="-114300" algn="l" defTabSz="666750">
            <a:lnSpc>
              <a:spcPct val="90000"/>
            </a:lnSpc>
            <a:spcBef>
              <a:spcPct val="0"/>
            </a:spcBef>
            <a:spcAft>
              <a:spcPct val="15000"/>
            </a:spcAft>
            <a:buChar char="•"/>
          </a:pPr>
          <a:r>
            <a:rPr lang="en-US" sz="1500" kern="1200" dirty="0"/>
            <a:t>Goal: Best Network for Temporal prediction of time series information (e.g. market data)</a:t>
          </a:r>
        </a:p>
        <a:p>
          <a:pPr marL="114300" lvl="1" indent="-114300" algn="l" defTabSz="666750">
            <a:lnSpc>
              <a:spcPct val="90000"/>
            </a:lnSpc>
            <a:spcBef>
              <a:spcPct val="0"/>
            </a:spcBef>
            <a:spcAft>
              <a:spcPct val="15000"/>
            </a:spcAft>
            <a:buChar char="•"/>
          </a:pPr>
          <a:r>
            <a:rPr lang="en-US" sz="1500" kern="1200" dirty="0"/>
            <a:t>Output experiments across more recent designs (encoder/decoder)</a:t>
          </a:r>
        </a:p>
      </dsp:txBody>
      <dsp:txXfrm>
        <a:off x="3724" y="852874"/>
        <a:ext cx="2239490" cy="2567003"/>
      </dsp:txXfrm>
    </dsp:sp>
    <dsp:sp modelId="{B23E1EDE-6C22-824A-BF42-F9FA9DDC6388}">
      <dsp:nvSpPr>
        <dsp:cNvPr id="0" name=""/>
        <dsp:cNvSpPr/>
      </dsp:nvSpPr>
      <dsp:spPr>
        <a:xfrm>
          <a:off x="2556744" y="164971"/>
          <a:ext cx="2239490" cy="687903"/>
        </a:xfrm>
        <a:prstGeom prst="rect">
          <a:avLst/>
        </a:prstGeom>
        <a:gradFill rotWithShape="0">
          <a:gsLst>
            <a:gs pos="0">
              <a:schemeClr val="accent4">
                <a:hueOff val="-1575177"/>
                <a:satOff val="-2523"/>
                <a:lumOff val="261"/>
                <a:alphaOff val="0"/>
                <a:tint val="94000"/>
                <a:satMod val="105000"/>
                <a:lumMod val="102000"/>
              </a:schemeClr>
            </a:gs>
            <a:gs pos="100000">
              <a:schemeClr val="accent4">
                <a:hueOff val="-1575177"/>
                <a:satOff val="-2523"/>
                <a:lumOff val="261"/>
                <a:alphaOff val="0"/>
                <a:shade val="74000"/>
                <a:satMod val="128000"/>
                <a:lumMod val="100000"/>
              </a:schemeClr>
            </a:gs>
          </a:gsLst>
          <a:lin ang="5400000" scaled="0"/>
        </a:gradFill>
        <a:ln w="9525" cap="flat" cmpd="sng" algn="ctr">
          <a:solidFill>
            <a:schemeClr val="accent4">
              <a:hueOff val="-1575177"/>
              <a:satOff val="-2523"/>
              <a:lumOff val="261"/>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B) Research: Genetic Algorithms</a:t>
          </a:r>
        </a:p>
      </dsp:txBody>
      <dsp:txXfrm>
        <a:off x="2556744" y="164971"/>
        <a:ext cx="2239490" cy="687903"/>
      </dsp:txXfrm>
    </dsp:sp>
    <dsp:sp modelId="{BBBB7172-872A-3744-83BD-8AF5987639ED}">
      <dsp:nvSpPr>
        <dsp:cNvPr id="0" name=""/>
        <dsp:cNvSpPr/>
      </dsp:nvSpPr>
      <dsp:spPr>
        <a:xfrm>
          <a:off x="2556744" y="852874"/>
          <a:ext cx="2239490" cy="2567003"/>
        </a:xfrm>
        <a:prstGeom prst="rect">
          <a:avLst/>
        </a:prstGeom>
        <a:solidFill>
          <a:schemeClr val="accent4">
            <a:tint val="40000"/>
            <a:alpha val="90000"/>
            <a:hueOff val="-1367559"/>
            <a:satOff val="-2271"/>
            <a:lumOff val="-50"/>
            <a:alphaOff val="0"/>
          </a:schemeClr>
        </a:solidFill>
        <a:ln w="9525" cap="flat" cmpd="sng" algn="ctr">
          <a:solidFill>
            <a:schemeClr val="accent4">
              <a:tint val="40000"/>
              <a:alpha val="90000"/>
              <a:hueOff val="-1367559"/>
              <a:satOff val="-2271"/>
              <a:lumOff val="-5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to layers and hyper parameters </a:t>
          </a:r>
        </a:p>
        <a:p>
          <a:pPr marL="114300" lvl="1" indent="-114300" algn="l" defTabSz="666750">
            <a:lnSpc>
              <a:spcPct val="90000"/>
            </a:lnSpc>
            <a:spcBef>
              <a:spcPct val="0"/>
            </a:spcBef>
            <a:spcAft>
              <a:spcPct val="15000"/>
            </a:spcAft>
            <a:buChar char="•"/>
          </a:pPr>
          <a:r>
            <a:rPr lang="en-US" sz="1500" kern="1200" dirty="0"/>
            <a:t>Goal: Determine best genetic algorithms that can be applied (parameter tuning, black-box, binary gene encoding, adaptive) and fitness functions to apply</a:t>
          </a:r>
        </a:p>
        <a:p>
          <a:pPr marL="114300" lvl="1" indent="-114300" algn="l" defTabSz="666750">
            <a:lnSpc>
              <a:spcPct val="90000"/>
            </a:lnSpc>
            <a:spcBef>
              <a:spcPct val="0"/>
            </a:spcBef>
            <a:spcAft>
              <a:spcPct val="15000"/>
            </a:spcAft>
            <a:buChar char="•"/>
          </a:pPr>
          <a:r>
            <a:rPr lang="en-US" sz="1500" kern="1200" dirty="0"/>
            <a:t>Output experiments across different genetic algorithms </a:t>
          </a:r>
        </a:p>
      </dsp:txBody>
      <dsp:txXfrm>
        <a:off x="2556744" y="852874"/>
        <a:ext cx="2239490" cy="2567003"/>
      </dsp:txXfrm>
    </dsp:sp>
    <dsp:sp modelId="{F4ABD4A3-64DD-F347-A0D3-46F08EEBB4AE}">
      <dsp:nvSpPr>
        <dsp:cNvPr id="0" name=""/>
        <dsp:cNvSpPr/>
      </dsp:nvSpPr>
      <dsp:spPr>
        <a:xfrm>
          <a:off x="5109763" y="164971"/>
          <a:ext cx="2239490" cy="687903"/>
        </a:xfrm>
        <a:prstGeom prst="rect">
          <a:avLst/>
        </a:prstGeom>
        <a:gradFill rotWithShape="0">
          <a:gsLst>
            <a:gs pos="0">
              <a:schemeClr val="accent4">
                <a:hueOff val="-3150354"/>
                <a:satOff val="-5046"/>
                <a:lumOff val="523"/>
                <a:alphaOff val="0"/>
                <a:tint val="94000"/>
                <a:satMod val="105000"/>
                <a:lumMod val="102000"/>
              </a:schemeClr>
            </a:gs>
            <a:gs pos="100000">
              <a:schemeClr val="accent4">
                <a:hueOff val="-3150354"/>
                <a:satOff val="-5046"/>
                <a:lumOff val="523"/>
                <a:alphaOff val="0"/>
                <a:shade val="74000"/>
                <a:satMod val="128000"/>
                <a:lumMod val="100000"/>
              </a:schemeClr>
            </a:gs>
          </a:gsLst>
          <a:lin ang="5400000" scaled="0"/>
        </a:gradFill>
        <a:ln w="9525" cap="flat" cmpd="sng" algn="ctr">
          <a:solidFill>
            <a:schemeClr val="accent4">
              <a:hueOff val="-3150354"/>
              <a:satOff val="-5046"/>
              <a:lumOff val="523"/>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C) Applied: TCN – Performant Evolution – Supervised</a:t>
          </a:r>
        </a:p>
      </dsp:txBody>
      <dsp:txXfrm>
        <a:off x="5109763" y="164971"/>
        <a:ext cx="2239490" cy="687903"/>
      </dsp:txXfrm>
    </dsp:sp>
    <dsp:sp modelId="{75E5B799-4B7C-974F-B596-4AF60E9AC890}">
      <dsp:nvSpPr>
        <dsp:cNvPr id="0" name=""/>
        <dsp:cNvSpPr/>
      </dsp:nvSpPr>
      <dsp:spPr>
        <a:xfrm>
          <a:off x="5109763" y="852874"/>
          <a:ext cx="2239490" cy="2567003"/>
        </a:xfrm>
        <a:prstGeom prst="rect">
          <a:avLst/>
        </a:prstGeom>
        <a:solidFill>
          <a:schemeClr val="accent4">
            <a:tint val="40000"/>
            <a:alpha val="90000"/>
            <a:hueOff val="-2735118"/>
            <a:satOff val="-4541"/>
            <a:lumOff val="-101"/>
            <a:alphaOff val="0"/>
          </a:schemeClr>
        </a:solidFill>
        <a:ln w="9525" cap="flat" cmpd="sng" algn="ctr">
          <a:solidFill>
            <a:schemeClr val="accent4">
              <a:tint val="40000"/>
              <a:alpha val="90000"/>
              <a:hueOff val="-2735118"/>
              <a:satOff val="-4541"/>
              <a:lumOff val="-10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TCN network design and genetic algorithm approach to time series problem</a:t>
          </a:r>
        </a:p>
        <a:p>
          <a:pPr marL="114300" lvl="1" indent="-114300" algn="l" defTabSz="666750">
            <a:lnSpc>
              <a:spcPct val="90000"/>
            </a:lnSpc>
            <a:spcBef>
              <a:spcPct val="0"/>
            </a:spcBef>
            <a:spcAft>
              <a:spcPct val="15000"/>
            </a:spcAft>
            <a:buChar char="•"/>
          </a:pPr>
          <a:r>
            <a:rPr lang="en-US" sz="1500" kern="1200" dirty="0"/>
            <a:t>Goal: Compare backpropagation to evolutionary approach</a:t>
          </a:r>
        </a:p>
        <a:p>
          <a:pPr marL="114300" lvl="1" indent="-114300" algn="l" defTabSz="666750">
            <a:lnSpc>
              <a:spcPct val="90000"/>
            </a:lnSpc>
            <a:spcBef>
              <a:spcPct val="0"/>
            </a:spcBef>
            <a:spcAft>
              <a:spcPct val="15000"/>
            </a:spcAft>
            <a:buChar char="•"/>
          </a:pPr>
          <a:r>
            <a:rPr lang="en-US" sz="1500" kern="1200" dirty="0"/>
            <a:t>Output experiments across</a:t>
          </a:r>
        </a:p>
      </dsp:txBody>
      <dsp:txXfrm>
        <a:off x="5109763" y="852874"/>
        <a:ext cx="2239490" cy="2567003"/>
      </dsp:txXfrm>
    </dsp:sp>
    <dsp:sp modelId="{1208F31D-40DC-B542-A9F3-49DD985A89CE}">
      <dsp:nvSpPr>
        <dsp:cNvPr id="0" name=""/>
        <dsp:cNvSpPr/>
      </dsp:nvSpPr>
      <dsp:spPr>
        <a:xfrm>
          <a:off x="7662783" y="164971"/>
          <a:ext cx="2239490" cy="687903"/>
        </a:xfrm>
        <a:prstGeom prst="rect">
          <a:avLst/>
        </a:prstGeom>
        <a:gradFill rotWithShape="0">
          <a:gsLst>
            <a:gs pos="0">
              <a:schemeClr val="accent4">
                <a:hueOff val="-4725531"/>
                <a:satOff val="-7569"/>
                <a:lumOff val="784"/>
                <a:alphaOff val="0"/>
                <a:tint val="94000"/>
                <a:satMod val="105000"/>
                <a:lumMod val="102000"/>
              </a:schemeClr>
            </a:gs>
            <a:gs pos="100000">
              <a:schemeClr val="accent4">
                <a:hueOff val="-4725531"/>
                <a:satOff val="-7569"/>
                <a:lumOff val="784"/>
                <a:alphaOff val="0"/>
                <a:shade val="74000"/>
                <a:satMod val="128000"/>
                <a:lumMod val="100000"/>
              </a:schemeClr>
            </a:gs>
          </a:gsLst>
          <a:lin ang="5400000" scaled="0"/>
        </a:gradFill>
        <a:ln w="9525" cap="flat" cmpd="sng" algn="ctr">
          <a:solidFill>
            <a:schemeClr val="accent4">
              <a:hueOff val="-4725531"/>
              <a:satOff val="-7569"/>
              <a:lumOff val="78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D) Applied: TCN – Performant Evolution – Including Events</a:t>
          </a:r>
        </a:p>
      </dsp:txBody>
      <dsp:txXfrm>
        <a:off x="7662783" y="164971"/>
        <a:ext cx="2239490" cy="687903"/>
      </dsp:txXfrm>
    </dsp:sp>
    <dsp:sp modelId="{25195D33-A218-6646-9CEB-E23A15CD4811}">
      <dsp:nvSpPr>
        <dsp:cNvPr id="0" name=""/>
        <dsp:cNvSpPr/>
      </dsp:nvSpPr>
      <dsp:spPr>
        <a:xfrm>
          <a:off x="7662783" y="852874"/>
          <a:ext cx="2239490" cy="2567003"/>
        </a:xfrm>
        <a:prstGeom prst="rect">
          <a:avLst/>
        </a:prstGeom>
        <a:solidFill>
          <a:schemeClr val="accent4">
            <a:tint val="40000"/>
            <a:alpha val="90000"/>
            <a:hueOff val="-4102677"/>
            <a:satOff val="-6812"/>
            <a:lumOff val="-151"/>
            <a:alphaOff val="0"/>
          </a:schemeClr>
        </a:solidFill>
        <a:ln w="9525" cap="flat" cmpd="sng" algn="ctr">
          <a:solidFill>
            <a:schemeClr val="accent4">
              <a:tint val="40000"/>
              <a:alpha val="90000"/>
              <a:hueOff val="-4102677"/>
              <a:satOff val="-6812"/>
              <a:lumOff val="-15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Knowledge driven events (negative effects causing abrupt changes)</a:t>
          </a:r>
        </a:p>
        <a:p>
          <a:pPr marL="228600" lvl="2" indent="-114300" algn="l" defTabSz="666750">
            <a:lnSpc>
              <a:spcPct val="90000"/>
            </a:lnSpc>
            <a:spcBef>
              <a:spcPct val="0"/>
            </a:spcBef>
            <a:spcAft>
              <a:spcPct val="15000"/>
            </a:spcAft>
            <a:buChar char="•"/>
          </a:pPr>
          <a:r>
            <a:rPr lang="en-US" sz="1500" kern="1200" dirty="0"/>
            <a:t>Incorporate abrupt model (negative effect)</a:t>
          </a:r>
        </a:p>
        <a:p>
          <a:pPr marL="114300" lvl="1" indent="-114300" algn="l" defTabSz="666750">
            <a:lnSpc>
              <a:spcPct val="90000"/>
            </a:lnSpc>
            <a:spcBef>
              <a:spcPct val="0"/>
            </a:spcBef>
            <a:spcAft>
              <a:spcPct val="15000"/>
            </a:spcAft>
            <a:buChar char="•"/>
          </a:pPr>
          <a:r>
            <a:rPr lang="en-US" sz="1500" kern="1200" dirty="0"/>
            <a:t>Continuous learning (stream real-time data)</a:t>
          </a:r>
        </a:p>
        <a:p>
          <a:pPr marL="114300" lvl="1" indent="-114300" algn="l" defTabSz="666750">
            <a:lnSpc>
              <a:spcPct val="90000"/>
            </a:lnSpc>
            <a:spcBef>
              <a:spcPct val="0"/>
            </a:spcBef>
            <a:spcAft>
              <a:spcPct val="15000"/>
            </a:spcAft>
            <a:buChar char="•"/>
          </a:pPr>
          <a:r>
            <a:rPr lang="en-US" sz="1500" kern="1200" dirty="0"/>
            <a:t>Output experiments across more recent designs (knowledge graphs / news events / current stock data)  </a:t>
          </a:r>
        </a:p>
      </dsp:txBody>
      <dsp:txXfrm>
        <a:off x="7662783" y="852874"/>
        <a:ext cx="2239490" cy="25670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TCN networks design and hyper parameters be optimized through evolutionary techniques?</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Does a genetic algorithm perform better with high-dimensional and seasonal big data challenges such as market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we improve accuracy and performance of the deep neural networks?</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Knowledge driven events that cause abrupt changes be incorporated into the model?</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an adaptive continuous learning adaptive approach be applied (streaming market data and news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Results of experiments in complete design</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0.svg>
</file>

<file path=ppt/media/image31.png>
</file>

<file path=ppt/media/image32.png>
</file>

<file path=ppt/media/image33.svg>
</file>

<file path=ppt/media/image34.png>
</file>

<file path=ppt/media/image35.svg>
</file>

<file path=ppt/media/image36.png>
</file>

<file path=ppt/media/image37.svg>
</file>

<file path=ppt/media/image38.png>
</file>

<file path=ppt/media/image39.png>
</file>

<file path=ppt/media/image4.png>
</file>

<file path=ppt/media/image40.png>
</file>

<file path=ppt/media/image5.sv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E4D8E-1483-A24B-9B47-5A4823BD8C70}" type="datetimeFigureOut">
              <a:rPr lang="en-US" smtClean="0"/>
              <a:t>3/2/22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4663D1-B550-BF49-9E54-5C454DCFA890}" type="slidenum">
              <a:rPr lang="en-US" smtClean="0"/>
              <a:t>‹#›</a:t>
            </a:fld>
            <a:endParaRPr lang="en-US"/>
          </a:p>
        </p:txBody>
      </p:sp>
    </p:spTree>
    <p:extLst>
      <p:ext uri="{BB962C8B-B14F-4D97-AF65-F5344CB8AC3E}">
        <p14:creationId xmlns:p14="http://schemas.microsoft.com/office/powerpoint/2010/main" val="30210087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a:t>
            </a:fld>
            <a:endParaRPr lang="en-US"/>
          </a:p>
        </p:txBody>
      </p:sp>
    </p:spTree>
    <p:extLst>
      <p:ext uri="{BB962C8B-B14F-4D97-AF65-F5344CB8AC3E}">
        <p14:creationId xmlns:p14="http://schemas.microsoft.com/office/powerpoint/2010/main" val="1056012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17</a:t>
            </a:fld>
            <a:endParaRPr lang="en-US"/>
          </a:p>
        </p:txBody>
      </p:sp>
    </p:spTree>
    <p:extLst>
      <p:ext uri="{BB962C8B-B14F-4D97-AF65-F5344CB8AC3E}">
        <p14:creationId xmlns:p14="http://schemas.microsoft.com/office/powerpoint/2010/main" val="2604324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18</a:t>
            </a:fld>
            <a:endParaRPr lang="en-US"/>
          </a:p>
        </p:txBody>
      </p:sp>
    </p:spTree>
    <p:extLst>
      <p:ext uri="{BB962C8B-B14F-4D97-AF65-F5344CB8AC3E}">
        <p14:creationId xmlns:p14="http://schemas.microsoft.com/office/powerpoint/2010/main" val="204968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generic architecture does not rely on TS-specific knowledge.</a:t>
            </a:r>
          </a:p>
          <a:p>
            <a:endParaRPr lang="en-US" dirty="0"/>
          </a:p>
          <a:p>
            <a:r>
              <a:rPr lang="en-US" dirty="0"/>
              <a:t>The interpretable architecture can be constructed by reusing the overall architectural approach in Fig. 1 and by adding structure to basis layers at stack level. Forecasting practitioners often use the decomposition of time series into trend and seasonality,</a:t>
            </a:r>
          </a:p>
          <a:p>
            <a:endParaRPr lang="en-US" dirty="0"/>
          </a:p>
          <a:p>
            <a:r>
              <a:rPr lang="en-US" sz="1200" b="0" i="0" kern="1200">
                <a:solidFill>
                  <a:schemeClr val="tx1"/>
                </a:solidFill>
                <a:effectLst/>
                <a:latin typeface="+mn-lt"/>
                <a:ea typeface="+mn-ea"/>
                <a:cs typeface="+mn-cs"/>
              </a:rPr>
              <a:t>R square can have a negative value </a:t>
            </a:r>
            <a:r>
              <a:rPr lang="en-US" sz="1200" b="1" i="0" kern="1200">
                <a:solidFill>
                  <a:schemeClr val="tx1"/>
                </a:solidFill>
                <a:effectLst/>
                <a:latin typeface="+mn-lt"/>
                <a:ea typeface="+mn-ea"/>
                <a:cs typeface="+mn-cs"/>
              </a:rPr>
              <a:t>when the model selected does not follow the trend of the data</a:t>
            </a:r>
            <a:r>
              <a:rPr lang="en-US" sz="1200" b="0" i="0" kern="1200">
                <a:solidFill>
                  <a:schemeClr val="tx1"/>
                </a:solidFill>
                <a:effectLst/>
                <a:latin typeface="+mn-lt"/>
                <a:ea typeface="+mn-ea"/>
                <a:cs typeface="+mn-cs"/>
              </a:rPr>
              <a:t>, therefore leading to a worse fit than the horizontal line.</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19</a:t>
            </a:fld>
            <a:endParaRPr lang="en-US"/>
          </a:p>
        </p:txBody>
      </p:sp>
    </p:spTree>
    <p:extLst>
      <p:ext uri="{BB962C8B-B14F-4D97-AF65-F5344CB8AC3E}">
        <p14:creationId xmlns:p14="http://schemas.microsoft.com/office/powerpoint/2010/main" val="3985096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20</a:t>
            </a:fld>
            <a:endParaRPr lang="en-US"/>
          </a:p>
        </p:txBody>
      </p:sp>
    </p:spTree>
    <p:extLst>
      <p:ext uri="{BB962C8B-B14F-4D97-AF65-F5344CB8AC3E}">
        <p14:creationId xmlns:p14="http://schemas.microsoft.com/office/powerpoint/2010/main" val="603471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 novel </a:t>
            </a:r>
            <a:r>
              <a:rPr lang="en-US" dirty="0" err="1"/>
              <a:t>attentionbased</a:t>
            </a:r>
            <a:r>
              <a:rPr lang="en-US" dirty="0"/>
              <a:t> architecture which combines high-performance multi-horizon forecasting with interpretable insights into temporal dynamics. </a:t>
            </a:r>
          </a:p>
          <a:p>
            <a:endParaRPr lang="en-US" dirty="0"/>
          </a:p>
          <a:p>
            <a:r>
              <a:rPr lang="en-US" dirty="0"/>
              <a:t>To learn temporal relationships at different scales, TFT uses recurrent layers for local processing and interpretable self-attention layers for long-term dependencies.</a:t>
            </a:r>
          </a:p>
          <a:p>
            <a:endParaRPr lang="en-US" dirty="0"/>
          </a:p>
          <a:p>
            <a:r>
              <a:rPr lang="en-US" dirty="0"/>
              <a:t>Explainable </a:t>
            </a:r>
          </a:p>
        </p:txBody>
      </p:sp>
      <p:sp>
        <p:nvSpPr>
          <p:cNvPr id="4" name="Slide Number Placeholder 3"/>
          <p:cNvSpPr>
            <a:spLocks noGrp="1"/>
          </p:cNvSpPr>
          <p:nvPr>
            <p:ph type="sldNum" sz="quarter" idx="5"/>
          </p:nvPr>
        </p:nvSpPr>
        <p:spPr/>
        <p:txBody>
          <a:bodyPr/>
          <a:lstStyle/>
          <a:p>
            <a:fld id="{D54663D1-B550-BF49-9E54-5C454DCFA890}" type="slidenum">
              <a:rPr lang="en-US" smtClean="0"/>
              <a:t>21</a:t>
            </a:fld>
            <a:endParaRPr lang="en-US"/>
          </a:p>
        </p:txBody>
      </p:sp>
    </p:spTree>
    <p:extLst>
      <p:ext uri="{BB962C8B-B14F-4D97-AF65-F5344CB8AC3E}">
        <p14:creationId xmlns:p14="http://schemas.microsoft.com/office/powerpoint/2010/main" val="3891269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business cycle approach to asset allocation can add additional insights as part of a intermediate to longer term strategy.  Although each business cycle is different, this analysis suggests that there is a cyclical pattern in the economy and performance in asset categories in the macro and sector do show some correlation.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Indicator</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Description</a:t>
            </a:r>
          </a:p>
          <a:p>
            <a:r>
              <a:rPr lang="en-US" sz="1200" kern="1200" dirty="0">
                <a:solidFill>
                  <a:schemeClr val="tx1"/>
                </a:solidFill>
                <a:effectLst/>
                <a:latin typeface="+mn-lt"/>
                <a:ea typeface="+mn-ea"/>
                <a:cs typeface="+mn-cs"/>
              </a:rPr>
              <a:t>CPI (Macro) Consumer price index measure changes in the price level of a weighted average market basket of consumer goods and services purchases by households</a:t>
            </a:r>
          </a:p>
          <a:p>
            <a:r>
              <a:rPr lang="en-US" sz="1200" kern="1200" dirty="0">
                <a:solidFill>
                  <a:schemeClr val="tx1"/>
                </a:solidFill>
                <a:effectLst/>
                <a:latin typeface="+mn-lt"/>
                <a:ea typeface="+mn-ea"/>
                <a:cs typeface="+mn-cs"/>
              </a:rPr>
              <a:t>Technology (Sector) Price and yield performance of publicly traded equity securities of companies in the technology select sector index.  </a:t>
            </a:r>
          </a:p>
          <a:p>
            <a:r>
              <a:rPr lang="en-US" sz="1200" kern="1200" dirty="0">
                <a:solidFill>
                  <a:schemeClr val="tx1"/>
                </a:solidFill>
                <a:effectLst/>
                <a:latin typeface="+mn-lt"/>
                <a:ea typeface="+mn-ea"/>
                <a:cs typeface="+mn-cs"/>
              </a:rPr>
              <a:t>Real estate (Sector) Price and yield performance of publicly traded equity securities of companies that purchase office building, hotels and other real property.  </a:t>
            </a:r>
          </a:p>
          <a:p>
            <a:r>
              <a:rPr lang="en-US" sz="1200" kern="1200" dirty="0">
                <a:solidFill>
                  <a:schemeClr val="tx1"/>
                </a:solidFill>
                <a:effectLst/>
                <a:latin typeface="+mn-lt"/>
                <a:ea typeface="+mn-ea"/>
                <a:cs typeface="+mn-cs"/>
              </a:rPr>
              <a:t>Industrials (Sector) Tracks the stocks of some of the largest companies in the US economy; large CAP US equities (e.g. MSFT, BA, HD, AMGN, UNH, DIS, JNJ)</a:t>
            </a:r>
          </a:p>
          <a:p>
            <a:r>
              <a:rPr lang="en-US" sz="1200" kern="1200" dirty="0">
                <a:solidFill>
                  <a:schemeClr val="tx1"/>
                </a:solidFill>
                <a:effectLst/>
                <a:latin typeface="+mn-lt"/>
                <a:ea typeface="+mn-ea"/>
                <a:cs typeface="+mn-cs"/>
              </a:rPr>
              <a:t>Oil (Macro) Crude oil prices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When combined with the analysis we see the relative performance therefore having business cycle insights can provide insights into more economically sensitive sectors as related to more defensively oriented sectors.  </a:t>
            </a:r>
          </a:p>
          <a:p>
            <a:endParaRPr lang="en-US" sz="120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Early – expand before peak - Sectors that typically benefit most from low interest rates—such as consumer discretionary, financials, and real estate which we also see in our analysis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Peak – during this phase the technology stocks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Contraction shows that Oil and by proxy energy stocks to do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Recession shows that consumer staples tend to do better – where revenues are tied to basic needs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Expansion after trough matches the expand before peak </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Economic researchers (Ibbotson et al.) state that economic factors influence asset prices, however there is still research required to determine the best way to incorporate economic factors into asset allocation approaches.  The impact of the pandemic entered the US into a contraction after peak cycle that was not influenced by other economic factors.  There is debate whether we should have eliminated that period from the analysis however it still provides valuable insights to the impact on sector and macro indicators.  Today the problem with business cycle analysis is research centers such as NBER are not timely in their analysis (their last announcement of recession was a full 12 months after the fact).  Leveraging the full AI model with the 12 data sources continues to predict that we are still in the contraction after peak phase of the business cycle.  We believe with a disciplined business cycle approach that we can better predict the natural phases of the economy and better analyze the underlying factors and trends across various time horizons through the use of both macro and sector data sources.</a:t>
            </a:r>
          </a:p>
          <a:p>
            <a:endParaRPr lang="en-US" b="0" dirty="0"/>
          </a:p>
        </p:txBody>
      </p:sp>
      <p:sp>
        <p:nvSpPr>
          <p:cNvPr id="4" name="Slide Number Placeholder 3"/>
          <p:cNvSpPr>
            <a:spLocks noGrp="1"/>
          </p:cNvSpPr>
          <p:nvPr>
            <p:ph type="sldNum" sz="quarter" idx="5"/>
          </p:nvPr>
        </p:nvSpPr>
        <p:spPr/>
        <p:txBody>
          <a:bodyPr/>
          <a:lstStyle/>
          <a:p>
            <a:fld id="{D54663D1-B550-BF49-9E54-5C454DCFA890}" type="slidenum">
              <a:rPr lang="en-US" smtClean="0"/>
              <a:t>22</a:t>
            </a:fld>
            <a:endParaRPr lang="en-US"/>
          </a:p>
        </p:txBody>
      </p:sp>
    </p:spTree>
    <p:extLst>
      <p:ext uri="{BB962C8B-B14F-4D97-AF65-F5344CB8AC3E}">
        <p14:creationId xmlns:p14="http://schemas.microsoft.com/office/powerpoint/2010/main" val="15990995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Over the intermediate term, asset performance is often driven largely by cyclical factors tied to the state of the economy—such as corporate earnings, interest rates, and inflation. The business cycle, which encompasses the cyclical fluctuations in an economy over many months or a few years, can therefore be a critical determinant of asset market returns and the relative performance of various asset classes.</a:t>
            </a:r>
          </a:p>
          <a:p>
            <a:endParaRPr lang="en-US" sz="1200" b="0" i="0"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Specifically, there are 4 distinct phases of a typical business cycle (see chart below):</a:t>
            </a:r>
          </a:p>
          <a:p>
            <a:pPr fontAlgn="base"/>
            <a:r>
              <a:rPr lang="en-US" b="1" i="0" dirty="0">
                <a:effectLst/>
              </a:rPr>
              <a:t>Early-cycle phase:</a:t>
            </a:r>
            <a:r>
              <a:rPr lang="en-US" b="0" i="0" dirty="0">
                <a:effectLst/>
              </a:rPr>
              <a:t> Generally a sharp recovery from recession, marked by an inflection from negative to positive growth in economic activity (e.g., gross domestic product, industrial production), then an accelerating growth rate. Credit conditions stop tightening amid easy monetary policy, creating a healthy environment for rapid margin expansion and profit growth. Business inventories are low, while sales growth improves significantly.</a:t>
            </a:r>
          </a:p>
          <a:p>
            <a:pPr fontAlgn="base"/>
            <a:r>
              <a:rPr lang="en-US" b="1" i="0" dirty="0">
                <a:effectLst/>
              </a:rPr>
              <a:t>Mid-cycle phase:</a:t>
            </a:r>
            <a:r>
              <a:rPr lang="en-US" b="0" i="0" dirty="0">
                <a:effectLst/>
              </a:rPr>
              <a:t> Typically the longest phase of the business cycle. The mid cycle is characterized by a positive but more moderate rate of growth than that experienced during the early-cycle phase. Economic activity gathers momentum, credit growth becomes strong, and profitability is healthy against an accommodative—though increasingly neutral— monetary policy backdrop. Inventories and sales grow, reaching equilibrium relative to each other.</a:t>
            </a:r>
          </a:p>
          <a:p>
            <a:pPr fontAlgn="base"/>
            <a:r>
              <a:rPr lang="en-US" b="1" i="0" dirty="0">
                <a:effectLst/>
              </a:rPr>
              <a:t>Late-cycle phase:</a:t>
            </a:r>
            <a:r>
              <a:rPr lang="en-US" b="0" i="0" dirty="0">
                <a:effectLst/>
              </a:rPr>
              <a:t> Often coincides with peak economic activity, implying that the rate of growth remains positive but slows. A typical late-cycle phase may be characterized as an overheating stage for the economy when capacity becomes constrained, which leads to rising inflationary pressures. While rates of inflation are not always high, rising inflationary pressures and a tight labor market tend to crimp profit margins and lead to tighter monetary policy.</a:t>
            </a:r>
          </a:p>
          <a:p>
            <a:pPr fontAlgn="base"/>
            <a:r>
              <a:rPr lang="en-US" b="1" i="0" dirty="0">
                <a:effectLst/>
              </a:rPr>
              <a:t>Recession phase:</a:t>
            </a:r>
            <a:r>
              <a:rPr lang="en-US" b="0" i="0" dirty="0">
                <a:effectLst/>
              </a:rPr>
              <a:t> Features a contraction in economic activity. Corporate profits decline and credit is scarce. Monetary policy becomes more accommodative and inventories gradually fall despite low sales levels, setting up for the next recovery.</a:t>
            </a:r>
          </a:p>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31</a:t>
            </a:fld>
            <a:endParaRPr lang="en-US"/>
          </a:p>
        </p:txBody>
      </p:sp>
    </p:spTree>
    <p:extLst>
      <p:ext uri="{BB962C8B-B14F-4D97-AF65-F5344CB8AC3E}">
        <p14:creationId xmlns:p14="http://schemas.microsoft.com/office/powerpoint/2010/main" val="1249431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Key takeaways</a:t>
            </a:r>
          </a:p>
          <a:p>
            <a:pPr fontAlgn="base"/>
            <a:r>
              <a:rPr lang="en-US" b="0" i="0" dirty="0">
                <a:effectLst/>
              </a:rPr>
              <a:t>The business cycle reflects the aggregate fluctuations of economic activity, which can be a critical determinant of asset performance over the intermediate term.</a:t>
            </a:r>
          </a:p>
          <a:p>
            <a:pPr fontAlgn="base"/>
            <a:r>
              <a:rPr lang="en-US" b="0" i="0" dirty="0">
                <a:effectLst/>
              </a:rPr>
              <a:t>Changes in key economic indicators have historically provided a fairly reliable guide to recognizing the business cycle's 4 distinct phases—early, mid, late, and recession.</a:t>
            </a:r>
          </a:p>
          <a:p>
            <a:pPr fontAlgn="base"/>
            <a:r>
              <a:rPr lang="en-US" b="0" i="0" dirty="0">
                <a:effectLst/>
              </a:rPr>
              <a:t>Our approach seeks to identify the shifting economic phases, providing a framework for making asset allocation decisions according to the probability that assets may outperform or underperform.</a:t>
            </a:r>
          </a:p>
          <a:p>
            <a:pPr fontAlgn="base"/>
            <a:r>
              <a:rPr lang="en-US" b="0" i="0" dirty="0">
                <a:effectLst/>
              </a:rPr>
              <a:t>For example, the early cycle phase is typically characterized by a sharp economic recovery and the outperformance of equities and other economically sensitive assets.</a:t>
            </a:r>
          </a:p>
          <a:p>
            <a:pPr fontAlgn="base"/>
            <a:r>
              <a:rPr lang="en-US" b="0" i="0" dirty="0">
                <a:effectLst/>
              </a:rPr>
              <a:t>This approach may be incorporated into an asset allocation framework to take advantage of cyclical performance that may deviate from longer-term asset returns.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business cycle approach to asset allocation can add value as part of an intermediate-term investment strategy. </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32</a:t>
            </a:fld>
            <a:endParaRPr lang="en-US"/>
          </a:p>
        </p:txBody>
      </p:sp>
    </p:spTree>
    <p:extLst>
      <p:ext uri="{BB962C8B-B14F-4D97-AF65-F5344CB8AC3E}">
        <p14:creationId xmlns:p14="http://schemas.microsoft.com/office/powerpoint/2010/main" val="4053414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a:t>
            </a:fld>
            <a:endParaRPr lang="en-US"/>
          </a:p>
        </p:txBody>
      </p:sp>
    </p:spTree>
    <p:extLst>
      <p:ext uri="{BB962C8B-B14F-4D97-AF65-F5344CB8AC3E}">
        <p14:creationId xmlns:p14="http://schemas.microsoft.com/office/powerpoint/2010/main" val="2302682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a:t>
            </a:fld>
            <a:endParaRPr lang="en-US"/>
          </a:p>
        </p:txBody>
      </p:sp>
    </p:spTree>
    <p:extLst>
      <p:ext uri="{BB962C8B-B14F-4D97-AF65-F5344CB8AC3E}">
        <p14:creationId xmlns:p14="http://schemas.microsoft.com/office/powerpoint/2010/main" val="1555920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4</a:t>
            </a:fld>
            <a:endParaRPr lang="en-US"/>
          </a:p>
        </p:txBody>
      </p:sp>
    </p:spTree>
    <p:extLst>
      <p:ext uri="{BB962C8B-B14F-4D97-AF65-F5344CB8AC3E}">
        <p14:creationId xmlns:p14="http://schemas.microsoft.com/office/powerpoint/2010/main" val="1814748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 normalize the input of hidden layers (which counteracts the exploding gradient problem among other things), weight normalization is applied to every convolutional layer.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order to prevent overfitting, regularization is introduced via dropout after every convolutional layer in every residual block. The following figure shows the final residual block.</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6</a:t>
            </a:fld>
            <a:endParaRPr lang="en-US"/>
          </a:p>
        </p:txBody>
      </p:sp>
    </p:spTree>
    <p:extLst>
      <p:ext uri="{BB962C8B-B14F-4D97-AF65-F5344CB8AC3E}">
        <p14:creationId xmlns:p14="http://schemas.microsoft.com/office/powerpoint/2010/main" val="172501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R2 (coefficient of determination) regression score function.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takes a time series, a starting point (here, we are starting at half of the series) and a forecast horizon. It returns the </a:t>
            </a:r>
            <a:r>
              <a:rPr lang="en-US" dirty="0" err="1"/>
              <a:t>TimeSeries</a:t>
            </a:r>
            <a:r>
              <a:rPr lang="en-US" sz="1200" b="0" i="0" kern="1200" dirty="0">
                <a:solidFill>
                  <a:schemeClr val="tx1"/>
                </a:solidFill>
                <a:effectLst/>
                <a:latin typeface="+mn-lt"/>
                <a:ea typeface="+mn-ea"/>
                <a:cs typeface="+mn-cs"/>
              </a:rPr>
              <a:t> containing the historical forecasts </a:t>
            </a:r>
            <a:r>
              <a:rPr lang="en-US" sz="1200" b="0" i="1" kern="1200" dirty="0">
                <a:solidFill>
                  <a:schemeClr val="tx1"/>
                </a:solidFill>
                <a:effectLst/>
                <a:latin typeface="+mn-lt"/>
                <a:ea typeface="+mn-ea"/>
                <a:cs typeface="+mn-cs"/>
              </a:rPr>
              <a:t>would have been obtained</a:t>
            </a:r>
            <a:r>
              <a:rPr lang="en-US" sz="1200" b="0" i="0" kern="1200" dirty="0">
                <a:solidFill>
                  <a:schemeClr val="tx1"/>
                </a:solidFill>
                <a:effectLst/>
                <a:latin typeface="+mn-lt"/>
                <a:ea typeface="+mn-ea"/>
                <a:cs typeface="+mn-cs"/>
              </a:rPr>
              <a:t> when using the model to forecast the series with the specified forecast horizon (here 3 months), starting at the specified timestamp (using an expanding window strategy).</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7</a:t>
            </a:fld>
            <a:endParaRPr lang="en-US"/>
          </a:p>
        </p:txBody>
      </p:sp>
    </p:spTree>
    <p:extLst>
      <p:ext uri="{BB962C8B-B14F-4D97-AF65-F5344CB8AC3E}">
        <p14:creationId xmlns:p14="http://schemas.microsoft.com/office/powerpoint/2010/main" val="2815753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8</a:t>
            </a:fld>
            <a:endParaRPr lang="en-US"/>
          </a:p>
        </p:txBody>
      </p:sp>
    </p:spTree>
    <p:extLst>
      <p:ext uri="{BB962C8B-B14F-4D97-AF65-F5344CB8AC3E}">
        <p14:creationId xmlns:p14="http://schemas.microsoft.com/office/powerpoint/2010/main" val="1445318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Plot the autocorrelation function</a:t>
            </a:r>
          </a:p>
          <a:p>
            <a:r>
              <a:rPr lang="en-US" sz="1200" b="0" i="0" kern="1200" dirty="0">
                <a:solidFill>
                  <a:schemeClr val="tx1"/>
                </a:solidFill>
                <a:effectLst/>
                <a:latin typeface="+mn-lt"/>
                <a:ea typeface="+mn-ea"/>
                <a:cs typeface="+mn-cs"/>
              </a:rPr>
              <a:t>Plots lags on the horizontal and the correlations on vertical axis.</a:t>
            </a:r>
          </a:p>
          <a:p>
            <a:br>
              <a:rPr lang="en-US" dirty="0"/>
            </a:b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10</a:t>
            </a:fld>
            <a:endParaRPr lang="en-US"/>
          </a:p>
        </p:txBody>
      </p:sp>
    </p:spTree>
    <p:extLst>
      <p:ext uri="{BB962C8B-B14F-4D97-AF65-F5344CB8AC3E}">
        <p14:creationId xmlns:p14="http://schemas.microsoft.com/office/powerpoint/2010/main" val="4047237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14</a:t>
            </a:fld>
            <a:endParaRPr lang="en-US"/>
          </a:p>
        </p:txBody>
      </p:sp>
    </p:spTree>
    <p:extLst>
      <p:ext uri="{BB962C8B-B14F-4D97-AF65-F5344CB8AC3E}">
        <p14:creationId xmlns:p14="http://schemas.microsoft.com/office/powerpoint/2010/main" val="36482116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3/2/22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19829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6082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39115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180981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74472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251779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73125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063356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3/2/22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36838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39184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1604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81686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3/2/22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109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9482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3/2/22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49097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9215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3979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3/2/22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78677657"/>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github.com/shawnmccarthy/TEMPORAL/projects/1" TargetMode="External"/><Relationship Id="rId4" Type="http://schemas.openxmlformats.org/officeDocument/2006/relationships/hyperlink" Target="https://github.com/shawnmccarthy/TEMPORAL"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hyperlink" Target="https://arxiv.org/pdf/1906.04397.pd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s://arxiv.org/pdf/1912.09363.pdf"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26.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jpeg"/></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xml.rels><?xml version="1.0" encoding="UTF-8" standalone="yes"?>
<Relationships xmlns="http://schemas.openxmlformats.org/package/2006/relationships"><Relationship Id="rId8" Type="http://schemas.openxmlformats.org/officeDocument/2006/relationships/hyperlink" Target="http://www.gm.fh-koeln.de/ciopwebpub/Thill20a.d/bioma2020-tcn.pdf" TargetMode="External"/><Relationship Id="rId13"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hyperlink" Target="https://www.frbsf.org/economic-research/indicators-data/daily-news-sentiment-index/" TargetMode="External"/><Relationship Id="rId12" Type="http://schemas.openxmlformats.org/officeDocument/2006/relationships/hyperlink" Target="https://unit8co.github.io/darts/examples/13-TFT-examples.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github.com/philipperemy/keras-tcn" TargetMode="External"/><Relationship Id="rId11" Type="http://schemas.openxmlformats.org/officeDocument/2006/relationships/hyperlink" Target="https://towardsdatascience.com/temporal-fusion-transformer-a-primer-on-deep-forecasting-in-python-4eb37f3f3594" TargetMode="External"/><Relationship Id="rId5" Type="http://schemas.openxmlformats.org/officeDocument/2006/relationships/hyperlink" Target="https://towardsdatascience.com/temporal-coils-intro-to-temporal-convolutional-networks-for-time-series-forecasting-in-python-5907c04febc6" TargetMode="External"/><Relationship Id="rId10" Type="http://schemas.openxmlformats.org/officeDocument/2006/relationships/hyperlink" Target="https://ai.googleblog.com/2021/12/interpretable-deep-learning-for-time.html" TargetMode="External"/><Relationship Id="rId4" Type="http://schemas.openxmlformats.org/officeDocument/2006/relationships/hyperlink" Target="https://github.com/unit8co/darts" TargetMode="External"/><Relationship Id="rId9" Type="http://schemas.openxmlformats.org/officeDocument/2006/relationships/hyperlink" Target="https://unit8co.github.io/darts/examples/07-NBEATS-examples.html" TargetMode="External"/><Relationship Id="rId14" Type="http://schemas.openxmlformats.org/officeDocument/2006/relationships/image" Target="../media/image5.svg"/></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cid:image003.png@01D7039D.6F4B17A0"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fred.stlouisfed.org/series/UNRATE" TargetMode="External"/><Relationship Id="rId3" Type="http://schemas.openxmlformats.org/officeDocument/2006/relationships/hyperlink" Target="https://fred.stlouisfed.org/series/DCOILWTICO" TargetMode="External"/><Relationship Id="rId7" Type="http://schemas.openxmlformats.org/officeDocument/2006/relationships/hyperlink" Target="https://fred.stlouisfed.org/series/A191RL1Q225SBEA"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fred.stlouisfed.org/series/DTWEXAFEGS" TargetMode="External"/><Relationship Id="rId5" Type="http://schemas.openxmlformats.org/officeDocument/2006/relationships/hyperlink" Target="https://fred.stlouisfed.org/series/CPIAUCSL" TargetMode="External"/><Relationship Id="rId10" Type="http://schemas.openxmlformats.org/officeDocument/2006/relationships/hyperlink" Target="http://www.nber.org/cycles/cyclesmain.html" TargetMode="External"/><Relationship Id="rId4" Type="http://schemas.openxmlformats.org/officeDocument/2006/relationships/hyperlink" Target="https://fred.stlouisfed.org/series/T10YIE" TargetMode="External"/><Relationship Id="rId9" Type="http://schemas.openxmlformats.org/officeDocument/2006/relationships/hyperlink" Target="https://fred.stlouisfed.org/series/USREC" TargetMode="External"/></Relationships>
</file>

<file path=ppt/slides/_rels/slide33.xml.rels><?xml version="1.0" encoding="UTF-8" standalone="yes"?>
<Relationships xmlns="http://schemas.openxmlformats.org/package/2006/relationships"><Relationship Id="rId2" Type="http://schemas.openxmlformats.org/officeDocument/2006/relationships/hyperlink" Target="https://finance.yahoo.com/etfs/"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www.semantic-web-journal.net/system/files/swj1167.pdf"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doi.org/10.24148/wp2017-01" TargetMode="External"/><Relationship Id="rId7" Type="http://schemas.openxmlformats.org/officeDocument/2006/relationships/image" Target="../media/image12.png"/><Relationship Id="rId2" Type="http://schemas.openxmlformats.org/officeDocument/2006/relationships/hyperlink" Target="https://www.frbsf.org/economic-research/publications/economic-letter/2020/april/news-sentiment-time-of-covid-19/" TargetMode="Externa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1C6D790-69F0-40CA-813A-84D724D1C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8476"/>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 Diagonal Corner Rectangle 7">
            <a:extLst>
              <a:ext uri="{FF2B5EF4-FFF2-40B4-BE49-F238E27FC236}">
                <a16:creationId xmlns:a16="http://schemas.microsoft.com/office/drawing/2014/main" id="{F5A78137-DBB7-4A93-98AC-5606814E2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0673" y="806450"/>
            <a:ext cx="9319476" cy="4502149"/>
          </a:xfrm>
          <a:prstGeom prst="round2DiagRect">
            <a:avLst>
              <a:gd name="adj1" fmla="val 7929"/>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srgbClr val="092338">
                <a:alpha val="4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FA5BE1-980F-5744-90CE-6528376A593D}"/>
              </a:ext>
            </a:extLst>
          </p:cNvPr>
          <p:cNvSpPr>
            <a:spLocks noGrp="1"/>
          </p:cNvSpPr>
          <p:nvPr>
            <p:ph type="ctrTitle"/>
          </p:nvPr>
        </p:nvSpPr>
        <p:spPr>
          <a:xfrm>
            <a:off x="2685145" y="999383"/>
            <a:ext cx="7135566" cy="2656971"/>
          </a:xfrm>
        </p:spPr>
        <p:txBody>
          <a:bodyPr>
            <a:normAutofit/>
          </a:bodyPr>
          <a:lstStyle/>
          <a:p>
            <a:r>
              <a:rPr lang="en-US" sz="5400" dirty="0">
                <a:solidFill>
                  <a:schemeClr val="tx2"/>
                </a:solidFill>
              </a:rPr>
              <a:t>Temporal Analysis Performant Evolution</a:t>
            </a:r>
          </a:p>
        </p:txBody>
      </p:sp>
      <p:sp>
        <p:nvSpPr>
          <p:cNvPr id="3" name="Subtitle 2">
            <a:extLst>
              <a:ext uri="{FF2B5EF4-FFF2-40B4-BE49-F238E27FC236}">
                <a16:creationId xmlns:a16="http://schemas.microsoft.com/office/drawing/2014/main" id="{F47A02F2-3870-FC48-B8BE-A72A0F019CCD}"/>
              </a:ext>
            </a:extLst>
          </p:cNvPr>
          <p:cNvSpPr>
            <a:spLocks noGrp="1"/>
          </p:cNvSpPr>
          <p:nvPr>
            <p:ph type="subTitle" idx="1"/>
          </p:nvPr>
        </p:nvSpPr>
        <p:spPr>
          <a:xfrm>
            <a:off x="2684139" y="3624822"/>
            <a:ext cx="8676010" cy="1204383"/>
          </a:xfrm>
        </p:spPr>
        <p:txBody>
          <a:bodyPr>
            <a:normAutofit/>
          </a:bodyPr>
          <a:lstStyle/>
          <a:p>
            <a:r>
              <a:rPr lang="en-US" sz="1800" b="1" dirty="0">
                <a:solidFill>
                  <a:srgbClr val="FFFFFF"/>
                </a:solidFill>
              </a:rPr>
              <a:t>to positively empower enterprise with the INSIGHTS needed to win</a:t>
            </a:r>
          </a:p>
          <a:p>
            <a:r>
              <a:rPr lang="en-US" sz="1400" dirty="0">
                <a:solidFill>
                  <a:srgbClr val="FFFFFF"/>
                </a:solidFill>
                <a:hlinkClick r:id="rId4"/>
              </a:rPr>
              <a:t>https://github.com/shawnmccarthy/TEMPORAL</a:t>
            </a:r>
            <a:r>
              <a:rPr lang="en-US" sz="1400" dirty="0">
                <a:solidFill>
                  <a:srgbClr val="FFFFFF"/>
                </a:solidFill>
              </a:rPr>
              <a:t> </a:t>
            </a:r>
          </a:p>
          <a:p>
            <a:r>
              <a:rPr lang="en-US" sz="1400" dirty="0">
                <a:solidFill>
                  <a:srgbClr val="FFFFFF"/>
                </a:solidFill>
                <a:hlinkClick r:id="rId5"/>
              </a:rPr>
              <a:t>https://github.com/shawnmccarthy/TEMPORAL/projects/1</a:t>
            </a:r>
            <a:r>
              <a:rPr lang="en-US" sz="1400" dirty="0">
                <a:solidFill>
                  <a:srgbClr val="FFFFFF"/>
                </a:solidFill>
              </a:rPr>
              <a:t> </a:t>
            </a:r>
          </a:p>
        </p:txBody>
      </p:sp>
    </p:spTree>
    <p:extLst>
      <p:ext uri="{BB962C8B-B14F-4D97-AF65-F5344CB8AC3E}">
        <p14:creationId xmlns:p14="http://schemas.microsoft.com/office/powerpoint/2010/main" val="1397136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84616-92F0-D047-81EE-5E147B9B7A0A}"/>
              </a:ext>
            </a:extLst>
          </p:cNvPr>
          <p:cNvSpPr>
            <a:spLocks noGrp="1"/>
          </p:cNvSpPr>
          <p:nvPr>
            <p:ph type="title"/>
          </p:nvPr>
        </p:nvSpPr>
        <p:spPr/>
        <p:txBody>
          <a:bodyPr/>
          <a:lstStyle/>
          <a:p>
            <a:r>
              <a:rPr lang="en-US" dirty="0"/>
              <a:t>With covariate News</a:t>
            </a:r>
          </a:p>
        </p:txBody>
      </p:sp>
      <p:sp>
        <p:nvSpPr>
          <p:cNvPr id="4" name="Content Placeholder 3">
            <a:extLst>
              <a:ext uri="{FF2B5EF4-FFF2-40B4-BE49-F238E27FC236}">
                <a16:creationId xmlns:a16="http://schemas.microsoft.com/office/drawing/2014/main" id="{D54FF568-281C-0746-9864-77EB9AA2ABA4}"/>
              </a:ext>
            </a:extLst>
          </p:cNvPr>
          <p:cNvSpPr>
            <a:spLocks noGrp="1"/>
          </p:cNvSpPr>
          <p:nvPr>
            <p:ph sz="half" idx="2"/>
          </p:nvPr>
        </p:nvSpPr>
        <p:spPr/>
        <p:txBody>
          <a:bodyPr>
            <a:normAutofit/>
          </a:bodyPr>
          <a:lstStyle/>
          <a:p>
            <a:pPr marL="0" indent="0">
              <a:buNone/>
            </a:pPr>
            <a:r>
              <a:rPr lang="en-US" sz="2000" dirty="0"/>
              <a:t>seasonality = </a:t>
            </a:r>
            <a:r>
              <a:rPr lang="en-US" sz="2000" dirty="0" err="1"/>
              <a:t>check_seasonality</a:t>
            </a:r>
            <a:r>
              <a:rPr lang="en-US" sz="2000" dirty="0"/>
              <a:t>( ["Spy"], </a:t>
            </a:r>
            <a:r>
              <a:rPr lang="en-US" sz="2000" dirty="0" err="1"/>
              <a:t>max_lag</a:t>
            </a:r>
            <a:r>
              <a:rPr lang="en-US" sz="2000" dirty="0"/>
              <a:t>=</a:t>
            </a:r>
            <a:r>
              <a:rPr lang="en-US" sz="2000" dirty="0" err="1"/>
              <a:t>len</a:t>
            </a:r>
            <a:r>
              <a:rPr lang="en-US" sz="2000" dirty="0"/>
              <a:t>(series))</a:t>
            </a:r>
          </a:p>
          <a:p>
            <a:pPr marL="0" indent="0">
              <a:buNone/>
            </a:pPr>
            <a:r>
              <a:rPr lang="en-US" sz="2000" dirty="0"/>
              <a:t>(True, 1943) = 5.3 years (*2018 - growing economy on average 3.2 years, recession 1.5 years) </a:t>
            </a:r>
          </a:p>
        </p:txBody>
      </p:sp>
      <p:pic>
        <p:nvPicPr>
          <p:cNvPr id="3074" name="Picture 2">
            <a:extLst>
              <a:ext uri="{FF2B5EF4-FFF2-40B4-BE49-F238E27FC236}">
                <a16:creationId xmlns:a16="http://schemas.microsoft.com/office/drawing/2014/main" id="{B1B4058D-8AE8-5446-B558-E16C7C1BBBF4}"/>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7" name="TextBox 6">
            <a:extLst>
              <a:ext uri="{FF2B5EF4-FFF2-40B4-BE49-F238E27FC236}">
                <a16:creationId xmlns:a16="http://schemas.microsoft.com/office/drawing/2014/main" id="{B0FFB259-644C-3747-9047-57D7CAD657C3}"/>
              </a:ext>
            </a:extLst>
          </p:cNvPr>
          <p:cNvSpPr txBox="1"/>
          <p:nvPr/>
        </p:nvSpPr>
        <p:spPr>
          <a:xfrm>
            <a:off x="1141413" y="2249486"/>
            <a:ext cx="6105644" cy="369332"/>
          </a:xfrm>
          <a:prstGeom prst="rect">
            <a:avLst/>
          </a:prstGeom>
          <a:noFill/>
        </p:spPr>
        <p:txBody>
          <a:bodyPr wrap="square">
            <a:spAutoFit/>
          </a:bodyPr>
          <a:lstStyle/>
          <a:p>
            <a:r>
              <a:rPr lang="en-US" dirty="0" err="1"/>
              <a:t>Backtest</a:t>
            </a:r>
            <a:r>
              <a:rPr lang="en-US" dirty="0"/>
              <a:t> RMSE = 0.024682999973297988</a:t>
            </a:r>
          </a:p>
        </p:txBody>
      </p:sp>
      <p:pic>
        <p:nvPicPr>
          <p:cNvPr id="3076" name="Picture 4">
            <a:extLst>
              <a:ext uri="{FF2B5EF4-FFF2-40B4-BE49-F238E27FC236}">
                <a16:creationId xmlns:a16="http://schemas.microsoft.com/office/drawing/2014/main" id="{3EC7144A-DD08-AD4E-B50F-0B0451B7A7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1087" y="4020343"/>
            <a:ext cx="4023430" cy="2011715"/>
          </a:xfrm>
          <a:prstGeom prst="rect">
            <a:avLst/>
          </a:prstGeom>
          <a:solidFill>
            <a:schemeClr val="accent1">
              <a:tint val="20000"/>
            </a:schemeClr>
          </a:solidFill>
        </p:spPr>
      </p:pic>
    </p:spTree>
    <p:extLst>
      <p:ext uri="{BB962C8B-B14F-4D97-AF65-F5344CB8AC3E}">
        <p14:creationId xmlns:p14="http://schemas.microsoft.com/office/powerpoint/2010/main" val="244336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(5, 2, train, </a:t>
            </a:r>
            <a:r>
              <a:rPr lang="en-US" dirty="0" err="1"/>
              <a:t>val</a:t>
            </a:r>
            <a:r>
              <a:rPr lang="en-US" dirty="0"/>
              <a:t>)</a:t>
            </a:r>
          </a:p>
        </p:txBody>
      </p:sp>
      <p:pic>
        <p:nvPicPr>
          <p:cNvPr id="4098" name="Picture 2">
            <a:extLst>
              <a:ext uri="{FF2B5EF4-FFF2-40B4-BE49-F238E27FC236}">
                <a16:creationId xmlns:a16="http://schemas.microsoft.com/office/drawing/2014/main" id="{6C6A070B-B69C-FC4C-93C7-80EAF9FB3E9C}"/>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(5,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4100" name="Picture 4">
            <a:extLst>
              <a:ext uri="{FF2B5EF4-FFF2-40B4-BE49-F238E27FC236}">
                <a16:creationId xmlns:a16="http://schemas.microsoft.com/office/drawing/2014/main" id="{53FD83FD-4F8D-BE48-A1A0-7DF01DA47314}"/>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231714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(3, 2, train, </a:t>
            </a:r>
            <a:r>
              <a:rPr lang="en-US" dirty="0" err="1"/>
              <a:t>val</a:t>
            </a:r>
            <a:r>
              <a:rPr lang="en-US" dirty="0"/>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(3,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6146" name="Picture 2">
            <a:extLst>
              <a:ext uri="{FF2B5EF4-FFF2-40B4-BE49-F238E27FC236}">
                <a16:creationId xmlns:a16="http://schemas.microsoft.com/office/drawing/2014/main" id="{4A4CD71E-959D-374E-AFFC-8A73339A9678}"/>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6148" name="Picture 4">
            <a:extLst>
              <a:ext uri="{FF2B5EF4-FFF2-40B4-BE49-F238E27FC236}">
                <a16:creationId xmlns:a16="http://schemas.microsoft.com/office/drawing/2014/main" id="{6921BCD8-51BE-FB4C-824E-B48B1B0FA49B}"/>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566554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(7, 2, train, </a:t>
            </a:r>
            <a:r>
              <a:rPr lang="en-US" dirty="0" err="1">
                <a:solidFill>
                  <a:srgbClr val="00B050"/>
                </a:solidFill>
              </a:rPr>
              <a:t>val</a:t>
            </a:r>
            <a:r>
              <a:rPr lang="en-US" dirty="0">
                <a:solidFill>
                  <a:srgbClr val="00B050"/>
                </a:solidFill>
              </a:rPr>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t>tcn_model</a:t>
            </a:r>
            <a:r>
              <a:rPr lang="en-US" dirty="0"/>
              <a:t>(7, 2, train, </a:t>
            </a:r>
            <a:r>
              <a:rPr lang="en-US" dirty="0" err="1"/>
              <a:t>val</a:t>
            </a:r>
            <a:r>
              <a:rPr lang="en-US" dirty="0"/>
              <a:t>, </a:t>
            </a:r>
            <a:r>
              <a:rPr lang="en-US" dirty="0" err="1"/>
              <a:t>train_cov</a:t>
            </a:r>
            <a:r>
              <a:rPr lang="en-US" dirty="0"/>
              <a:t>, </a:t>
            </a:r>
            <a:r>
              <a:rPr lang="en-US" dirty="0" err="1"/>
              <a:t>val_cov</a:t>
            </a:r>
            <a:r>
              <a:rPr lang="en-US" dirty="0"/>
              <a:t>)</a:t>
            </a:r>
          </a:p>
        </p:txBody>
      </p:sp>
      <p:pic>
        <p:nvPicPr>
          <p:cNvPr id="8196" name="Picture 4">
            <a:extLst>
              <a:ext uri="{FF2B5EF4-FFF2-40B4-BE49-F238E27FC236}">
                <a16:creationId xmlns:a16="http://schemas.microsoft.com/office/drawing/2014/main" id="{118F4C38-83B1-F848-B9F2-59DC6F1B2B1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8198" name="Picture 6">
            <a:extLst>
              <a:ext uri="{FF2B5EF4-FFF2-40B4-BE49-F238E27FC236}">
                <a16:creationId xmlns:a16="http://schemas.microsoft.com/office/drawing/2014/main" id="{EE677756-C5A4-C744-817E-AD2047ADA7FA}"/>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14845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3" name="Rectangle 12">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TCN Model</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5"/>
          <a:srcRect l="20612" r="34268" b="-1"/>
          <a:stretch/>
        </p:blipFill>
        <p:spPr>
          <a:xfrm>
            <a:off x="-5597" y="10"/>
            <a:ext cx="4635583" cy="6857990"/>
          </a:xfrm>
          <a:prstGeom prst="rect">
            <a:avLst/>
          </a:prstGeom>
        </p:spPr>
      </p:pic>
      <p:grpSp>
        <p:nvGrpSpPr>
          <p:cNvPr id="16" name="Group 15">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 name="Rectangle 16">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Rectangle 19">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Rectangle 44">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6"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Rectangle 56">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8"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8"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9"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0"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err="1"/>
              <a:t>DeepTCN</a:t>
            </a:r>
            <a:r>
              <a:rPr lang="en-US" dirty="0"/>
              <a:t> Models</a:t>
            </a:r>
          </a:p>
          <a:p>
            <a:pPr lvl="1"/>
            <a:r>
              <a:rPr lang="en-US" dirty="0"/>
              <a:t>Probabilistic forecasting using TCN model with Likelihood - </a:t>
            </a:r>
            <a:r>
              <a:rPr lang="en-US" dirty="0" err="1"/>
              <a:t>GaussianLikelihood</a:t>
            </a:r>
            <a:r>
              <a:rPr lang="en-US" b="1" dirty="0"/>
              <a:t>()</a:t>
            </a:r>
            <a:endParaRPr lang="en-US" dirty="0"/>
          </a:p>
        </p:txBody>
      </p:sp>
    </p:spTree>
    <p:extLst>
      <p:ext uri="{BB962C8B-B14F-4D97-AF65-F5344CB8AC3E}">
        <p14:creationId xmlns:p14="http://schemas.microsoft.com/office/powerpoint/2010/main" val="2326385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6F7BA-5839-5341-AC11-590FABF96CDB}"/>
              </a:ext>
            </a:extLst>
          </p:cNvPr>
          <p:cNvSpPr>
            <a:spLocks noGrp="1"/>
          </p:cNvSpPr>
          <p:nvPr>
            <p:ph type="title"/>
          </p:nvPr>
        </p:nvSpPr>
        <p:spPr/>
        <p:txBody>
          <a:bodyPr/>
          <a:lstStyle/>
          <a:p>
            <a:r>
              <a:rPr lang="en-US" dirty="0" err="1"/>
              <a:t>Guassian</a:t>
            </a:r>
            <a:r>
              <a:rPr lang="en-US" dirty="0"/>
              <a:t> </a:t>
            </a:r>
            <a:r>
              <a:rPr lang="en-US" dirty="0" err="1"/>
              <a:t>likelhoold</a:t>
            </a:r>
            <a:endParaRPr lang="en-US" dirty="0"/>
          </a:p>
        </p:txBody>
      </p:sp>
      <p:sp>
        <p:nvSpPr>
          <p:cNvPr id="3" name="Content Placeholder 2">
            <a:extLst>
              <a:ext uri="{FF2B5EF4-FFF2-40B4-BE49-F238E27FC236}">
                <a16:creationId xmlns:a16="http://schemas.microsoft.com/office/drawing/2014/main" id="{BF045F61-BFC5-BF4F-9ECC-19113BFFEC49}"/>
              </a:ext>
            </a:extLst>
          </p:cNvPr>
          <p:cNvSpPr>
            <a:spLocks noGrp="1"/>
          </p:cNvSpPr>
          <p:nvPr>
            <p:ph idx="1"/>
          </p:nvPr>
        </p:nvSpPr>
        <p:spPr/>
        <p:txBody>
          <a:bodyPr>
            <a:normAutofit lnSpcReduction="10000"/>
          </a:bodyPr>
          <a:lstStyle/>
          <a:p>
            <a:r>
              <a:rPr lang="en-US" dirty="0">
                <a:hlinkClick r:id="rId2"/>
              </a:rPr>
              <a:t>https://arxiv.org/pdf/1906.04397.pdf</a:t>
            </a:r>
            <a:endParaRPr lang="en-US" dirty="0"/>
          </a:p>
          <a:p>
            <a:pPr lvl="1"/>
            <a:r>
              <a:rPr lang="en-US" dirty="0"/>
              <a:t>Probabilistic Forecasting with Temporal Convolutional Neural Network</a:t>
            </a:r>
          </a:p>
          <a:p>
            <a:pPr lvl="1"/>
            <a:r>
              <a:rPr lang="en-US" dirty="0" err="1"/>
              <a:t>Yitian</a:t>
            </a:r>
            <a:r>
              <a:rPr lang="en-US" dirty="0"/>
              <a:t> Chena , </a:t>
            </a:r>
            <a:r>
              <a:rPr lang="en-US" dirty="0" err="1"/>
              <a:t>Yanfei</a:t>
            </a:r>
            <a:r>
              <a:rPr lang="en-US" dirty="0"/>
              <a:t> </a:t>
            </a:r>
            <a:r>
              <a:rPr lang="en-US" dirty="0" err="1"/>
              <a:t>Kangb</a:t>
            </a:r>
            <a:r>
              <a:rPr lang="en-US" dirty="0"/>
              <a:t>,∗ , </a:t>
            </a:r>
            <a:r>
              <a:rPr lang="en-US" dirty="0" err="1"/>
              <a:t>Yixiong</a:t>
            </a:r>
            <a:r>
              <a:rPr lang="en-US" dirty="0"/>
              <a:t> </a:t>
            </a:r>
            <a:r>
              <a:rPr lang="en-US" dirty="0" err="1"/>
              <a:t>Chenc</a:t>
            </a:r>
            <a:r>
              <a:rPr lang="en-US" dirty="0"/>
              <a:t> , </a:t>
            </a:r>
            <a:r>
              <a:rPr lang="en-US" dirty="0" err="1"/>
              <a:t>Zizhuo</a:t>
            </a:r>
            <a:r>
              <a:rPr lang="en-US" dirty="0"/>
              <a:t> </a:t>
            </a:r>
            <a:r>
              <a:rPr lang="en-US" dirty="0" err="1"/>
              <a:t>Wangd</a:t>
            </a:r>
            <a:endParaRPr lang="en-US" dirty="0"/>
          </a:p>
          <a:p>
            <a:pPr lvl="1"/>
            <a:r>
              <a:rPr lang="en-US" dirty="0"/>
              <a:t>Probabilistic forecasting framework based on convolutional neural network</a:t>
            </a:r>
          </a:p>
          <a:p>
            <a:r>
              <a:rPr lang="en-US" dirty="0"/>
              <a:t>Probabilistic forecasts of future observations can be achieved by directly predicting the parameters of the hypothetical distribution (e.g., the mean and the standard deviation for Gaussian distribution) based on maximum likelihood estimation</a:t>
            </a:r>
          </a:p>
        </p:txBody>
      </p:sp>
    </p:spTree>
    <p:extLst>
      <p:ext uri="{BB962C8B-B14F-4D97-AF65-F5344CB8AC3E}">
        <p14:creationId xmlns:p14="http://schemas.microsoft.com/office/powerpoint/2010/main" val="3859588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F98E8-7E2B-5D43-BDF0-8C945D7CF67E}"/>
              </a:ext>
            </a:extLst>
          </p:cNvPr>
          <p:cNvSpPr>
            <a:spLocks noGrp="1"/>
          </p:cNvSpPr>
          <p:nvPr>
            <p:ph type="title"/>
          </p:nvPr>
        </p:nvSpPr>
        <p:spPr/>
        <p:txBody>
          <a:bodyPr/>
          <a:lstStyle/>
          <a:p>
            <a:r>
              <a:rPr lang="en-US" dirty="0"/>
              <a:t>Parameter approach</a:t>
            </a:r>
          </a:p>
        </p:txBody>
      </p:sp>
      <p:pic>
        <p:nvPicPr>
          <p:cNvPr id="5" name="Content Placeholder 4">
            <a:extLst>
              <a:ext uri="{FF2B5EF4-FFF2-40B4-BE49-F238E27FC236}">
                <a16:creationId xmlns:a16="http://schemas.microsoft.com/office/drawing/2014/main" id="{50749798-971B-2249-B658-7F54C38000FD}"/>
              </a:ext>
            </a:extLst>
          </p:cNvPr>
          <p:cNvPicPr>
            <a:picLocks noGrp="1" noChangeAspect="1"/>
          </p:cNvPicPr>
          <p:nvPr>
            <p:ph idx="1"/>
          </p:nvPr>
        </p:nvPicPr>
        <p:blipFill>
          <a:blip r:embed="rId2"/>
          <a:stretch>
            <a:fillRect/>
          </a:stretch>
        </p:blipFill>
        <p:spPr>
          <a:xfrm>
            <a:off x="2843213" y="2947194"/>
            <a:ext cx="6502400" cy="2146300"/>
          </a:xfrm>
        </p:spPr>
      </p:pic>
      <p:sp>
        <p:nvSpPr>
          <p:cNvPr id="7" name="TextBox 6">
            <a:extLst>
              <a:ext uri="{FF2B5EF4-FFF2-40B4-BE49-F238E27FC236}">
                <a16:creationId xmlns:a16="http://schemas.microsoft.com/office/drawing/2014/main" id="{83D0FA9F-A4BF-7544-970A-EC875315BF8B}"/>
              </a:ext>
            </a:extLst>
          </p:cNvPr>
          <p:cNvSpPr txBox="1"/>
          <p:nvPr/>
        </p:nvSpPr>
        <p:spPr>
          <a:xfrm>
            <a:off x="1141413" y="1875809"/>
            <a:ext cx="9905997" cy="923330"/>
          </a:xfrm>
          <a:prstGeom prst="rect">
            <a:avLst/>
          </a:prstGeom>
          <a:noFill/>
        </p:spPr>
        <p:txBody>
          <a:bodyPr wrap="square">
            <a:spAutoFit/>
          </a:bodyPr>
          <a:lstStyle/>
          <a:p>
            <a:r>
              <a:rPr lang="en-US" dirty="0"/>
              <a:t>Authors take Gaussian distribution as an example, for each target value y, the network outputs the parameters of the distribution, namely the mean and the standard deviation, denoted by µ and </a:t>
            </a:r>
            <a:r>
              <a:rPr lang="el-GR" dirty="0"/>
              <a:t>σ, </a:t>
            </a:r>
            <a:r>
              <a:rPr lang="en-US" dirty="0"/>
              <a:t>respectively</a:t>
            </a:r>
          </a:p>
        </p:txBody>
      </p:sp>
    </p:spTree>
    <p:extLst>
      <p:ext uri="{BB962C8B-B14F-4D97-AF65-F5344CB8AC3E}">
        <p14:creationId xmlns:p14="http://schemas.microsoft.com/office/powerpoint/2010/main" val="2768570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423403758"/>
              </p:ext>
            </p:extLst>
          </p:nvPr>
        </p:nvGraphicFramePr>
        <p:xfrm>
          <a:off x="1394460" y="1831218"/>
          <a:ext cx="9235441" cy="4302445"/>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5/2</a:t>
                      </a:r>
                    </a:p>
                  </a:txBody>
                  <a:tcPr/>
                </a:tc>
                <a:tc>
                  <a:txBody>
                    <a:bodyPr/>
                    <a:lstStyle/>
                    <a:p>
                      <a:r>
                        <a:rPr lang="en-US" sz="1800" dirty="0"/>
                        <a:t>5/2</a:t>
                      </a:r>
                    </a:p>
                    <a:p>
                      <a:r>
                        <a:rPr lang="en-US" sz="1800" dirty="0"/>
                        <a:t>news</a:t>
                      </a:r>
                    </a:p>
                  </a:txBody>
                  <a:tcPr/>
                </a:tc>
                <a:tc>
                  <a:txBody>
                    <a:bodyPr/>
                    <a:lstStyle/>
                    <a:p>
                      <a:r>
                        <a:rPr lang="en-US" sz="1800" dirty="0"/>
                        <a:t>3/2</a:t>
                      </a:r>
                    </a:p>
                  </a:txBody>
                  <a:tcPr/>
                </a:tc>
                <a:tc>
                  <a:txBody>
                    <a:bodyPr/>
                    <a:lstStyle/>
                    <a:p>
                      <a:r>
                        <a:rPr lang="en-US" sz="1800" dirty="0"/>
                        <a:t>3/2</a:t>
                      </a:r>
                    </a:p>
                    <a:p>
                      <a:r>
                        <a:rPr lang="en-US" sz="1800" dirty="0"/>
                        <a:t>news</a:t>
                      </a:r>
                    </a:p>
                  </a:txBody>
                  <a:tcPr/>
                </a:tc>
                <a:tc>
                  <a:txBody>
                    <a:bodyPr/>
                    <a:lstStyle/>
                    <a:p>
                      <a:r>
                        <a:rPr lang="en-US" sz="1800" dirty="0"/>
                        <a:t>7/2</a:t>
                      </a:r>
                    </a:p>
                  </a:txBody>
                  <a:tcPr/>
                </a:tc>
                <a:tc>
                  <a:txBody>
                    <a:bodyPr/>
                    <a:lstStyle/>
                    <a:p>
                      <a:r>
                        <a:rPr lang="en-US" sz="1800" dirty="0"/>
                        <a:t>7/2</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TCN</a:t>
                      </a:r>
                    </a:p>
                  </a:txBody>
                  <a:tcPr/>
                </a:tc>
                <a:tc>
                  <a:txBody>
                    <a:bodyPr/>
                    <a:lstStyle/>
                    <a:p>
                      <a:r>
                        <a:rPr lang="en-US" sz="1800" dirty="0"/>
                        <a:t>0.0385</a:t>
                      </a:r>
                    </a:p>
                    <a:p>
                      <a:r>
                        <a:rPr lang="en-US" sz="1800" dirty="0"/>
                        <a:t>---</a:t>
                      </a:r>
                    </a:p>
                    <a:p>
                      <a:r>
                        <a:rPr lang="en-US" sz="1800" dirty="0"/>
                        <a:t>0.8198</a:t>
                      </a:r>
                    </a:p>
                  </a:txBody>
                  <a:tcPr/>
                </a:tc>
                <a:tc>
                  <a:txBody>
                    <a:bodyPr/>
                    <a:lstStyle/>
                    <a:p>
                      <a:r>
                        <a:rPr lang="en-US" sz="1800" dirty="0"/>
                        <a:t>0.0246</a:t>
                      </a:r>
                    </a:p>
                    <a:p>
                      <a:r>
                        <a:rPr lang="en-US" sz="1800" dirty="0"/>
                        <a:t>----</a:t>
                      </a:r>
                    </a:p>
                    <a:p>
                      <a:r>
                        <a:rPr lang="en-US" sz="1800" dirty="0"/>
                        <a:t>0.9227</a:t>
                      </a:r>
                    </a:p>
                  </a:txBody>
                  <a:tcPr/>
                </a:tc>
                <a:tc>
                  <a:txBody>
                    <a:bodyPr/>
                    <a:lstStyle/>
                    <a:p>
                      <a:r>
                        <a:rPr lang="en-US" sz="1800" dirty="0"/>
                        <a:t>0.0291</a:t>
                      </a:r>
                    </a:p>
                    <a:p>
                      <a:r>
                        <a:rPr lang="en-US" sz="1800" dirty="0"/>
                        <a:t>----</a:t>
                      </a:r>
                    </a:p>
                    <a:p>
                      <a:r>
                        <a:rPr lang="en-US" sz="1800" dirty="0"/>
                        <a:t>0.8680</a:t>
                      </a:r>
                    </a:p>
                  </a:txBody>
                  <a:tcPr/>
                </a:tc>
                <a:tc>
                  <a:txBody>
                    <a:bodyPr/>
                    <a:lstStyle/>
                    <a:p>
                      <a:r>
                        <a:rPr lang="en-US" sz="1800" dirty="0"/>
                        <a:t>0.0302</a:t>
                      </a:r>
                    </a:p>
                    <a:p>
                      <a:r>
                        <a:rPr lang="en-US" sz="1800" dirty="0"/>
                        <a:t>----</a:t>
                      </a:r>
                    </a:p>
                    <a:p>
                      <a:r>
                        <a:rPr lang="en-US" sz="1800" dirty="0"/>
                        <a:t>0.8694</a:t>
                      </a:r>
                    </a:p>
                  </a:txBody>
                  <a:tcPr/>
                </a:tc>
                <a:tc>
                  <a:txBody>
                    <a:bodyPr/>
                    <a:lstStyle/>
                    <a:p>
                      <a:r>
                        <a:rPr lang="en-US" sz="1800" dirty="0"/>
                        <a:t>0.0242</a:t>
                      </a:r>
                    </a:p>
                    <a:p>
                      <a:r>
                        <a:rPr lang="en-US" sz="1800" dirty="0"/>
                        <a:t>----</a:t>
                      </a:r>
                    </a:p>
                    <a:p>
                      <a:r>
                        <a:rPr lang="en-US" sz="1800" dirty="0"/>
                        <a:t>0.9220</a:t>
                      </a:r>
                    </a:p>
                  </a:txBody>
                  <a:tcPr/>
                </a:tc>
                <a:tc>
                  <a:txBody>
                    <a:bodyPr/>
                    <a:lstStyle/>
                    <a:p>
                      <a:r>
                        <a:rPr lang="en-US" sz="1800" dirty="0"/>
                        <a:t>0.0292</a:t>
                      </a:r>
                    </a:p>
                    <a:p>
                      <a:r>
                        <a:rPr lang="en-US" sz="1800" dirty="0"/>
                        <a:t>----</a:t>
                      </a:r>
                    </a:p>
                    <a:p>
                      <a:r>
                        <a:rPr lang="en-US" sz="1800" dirty="0"/>
                        <a:t>0.8920</a:t>
                      </a:r>
                    </a:p>
                  </a:txBody>
                  <a:tcPr/>
                </a:tc>
                <a:extLst>
                  <a:ext uri="{0D108BD9-81ED-4DB2-BD59-A6C34878D82A}">
                    <a16:rowId xmlns:a16="http://schemas.microsoft.com/office/drawing/2014/main" val="2027046737"/>
                  </a:ext>
                </a:extLst>
              </a:tr>
              <a:tr h="1024280">
                <a:tc>
                  <a:txBody>
                    <a:bodyPr/>
                    <a:lstStyle/>
                    <a:p>
                      <a:r>
                        <a:rPr lang="en-US" sz="1800" dirty="0"/>
                        <a:t>TCN - Gaussian</a:t>
                      </a:r>
                    </a:p>
                  </a:txBody>
                  <a:tcPr/>
                </a:tc>
                <a:tc>
                  <a:txBody>
                    <a:bodyPr/>
                    <a:lstStyle/>
                    <a:p>
                      <a:r>
                        <a:rPr lang="en-US" sz="1800" dirty="0"/>
                        <a:t>0.0248</a:t>
                      </a:r>
                    </a:p>
                    <a:p>
                      <a:r>
                        <a:rPr lang="en-US" sz="1800" dirty="0"/>
                        <a:t>---</a:t>
                      </a:r>
                    </a:p>
                    <a:p>
                      <a:r>
                        <a:rPr lang="en-US" sz="1800" dirty="0"/>
                        <a:t>0.9187</a:t>
                      </a:r>
                    </a:p>
                  </a:txBody>
                  <a:tcPr/>
                </a:tc>
                <a:tc>
                  <a:txBody>
                    <a:bodyPr/>
                    <a:lstStyle/>
                    <a:p>
                      <a:r>
                        <a:rPr lang="en-US" sz="1800" dirty="0"/>
                        <a:t>0.0249</a:t>
                      </a:r>
                    </a:p>
                    <a:p>
                      <a:r>
                        <a:rPr lang="en-US" sz="1800" dirty="0"/>
                        <a:t>----</a:t>
                      </a:r>
                    </a:p>
                    <a:p>
                      <a:r>
                        <a:rPr lang="en-US" sz="1800" dirty="0"/>
                        <a:t>0.9119</a:t>
                      </a:r>
                    </a:p>
                  </a:txBody>
                  <a:tcPr/>
                </a:tc>
                <a:tc>
                  <a:txBody>
                    <a:bodyPr/>
                    <a:lstStyle/>
                    <a:p>
                      <a:r>
                        <a:rPr lang="en-US" sz="1800" dirty="0"/>
                        <a:t>0.0241</a:t>
                      </a:r>
                    </a:p>
                    <a:p>
                      <a:r>
                        <a:rPr lang="en-US" sz="1800" dirty="0"/>
                        <a:t>----</a:t>
                      </a:r>
                    </a:p>
                    <a:p>
                      <a:r>
                        <a:rPr lang="en-US" sz="1800" dirty="0"/>
                        <a:t>0.9183</a:t>
                      </a:r>
                    </a:p>
                  </a:txBody>
                  <a:tcPr/>
                </a:tc>
                <a:tc>
                  <a:txBody>
                    <a:bodyPr/>
                    <a:lstStyle/>
                    <a:p>
                      <a:r>
                        <a:rPr lang="en-US" sz="1800" dirty="0"/>
                        <a:t>0.0239</a:t>
                      </a:r>
                    </a:p>
                    <a:p>
                      <a:r>
                        <a:rPr lang="en-US" sz="1800" dirty="0"/>
                        <a:t>----</a:t>
                      </a:r>
                    </a:p>
                    <a:p>
                      <a:r>
                        <a:rPr lang="en-US" sz="1800" dirty="0"/>
                        <a:t>0.9273</a:t>
                      </a:r>
                    </a:p>
                  </a:txBody>
                  <a:tcPr/>
                </a:tc>
                <a:tc>
                  <a:txBody>
                    <a:bodyPr/>
                    <a:lstStyle/>
                    <a:p>
                      <a:r>
                        <a:rPr lang="en-US" sz="1800" dirty="0"/>
                        <a:t>0.0329</a:t>
                      </a:r>
                    </a:p>
                    <a:p>
                      <a:r>
                        <a:rPr lang="en-US" sz="1800" dirty="0"/>
                        <a:t>----</a:t>
                      </a:r>
                    </a:p>
                    <a:p>
                      <a:r>
                        <a:rPr lang="en-US" sz="1800" dirty="0"/>
                        <a:t>0.8737</a:t>
                      </a:r>
                    </a:p>
                  </a:txBody>
                  <a:tcPr/>
                </a:tc>
                <a:tc>
                  <a:txBody>
                    <a:bodyPr/>
                    <a:lstStyle/>
                    <a:p>
                      <a:r>
                        <a:rPr lang="en-US" sz="1800" dirty="0"/>
                        <a:t>0.0225</a:t>
                      </a:r>
                    </a:p>
                    <a:p>
                      <a:r>
                        <a:rPr lang="en-US" sz="1800" dirty="0"/>
                        <a:t>----</a:t>
                      </a:r>
                    </a:p>
                    <a:p>
                      <a:r>
                        <a:rPr lang="en-US" sz="1800" dirty="0"/>
                        <a:t>0.9289</a:t>
                      </a:r>
                    </a:p>
                  </a:txBody>
                  <a:tcPr/>
                </a:tc>
                <a:extLst>
                  <a:ext uri="{0D108BD9-81ED-4DB2-BD59-A6C34878D82A}">
                    <a16:rowId xmlns:a16="http://schemas.microsoft.com/office/drawing/2014/main" val="253746255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1462091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next</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fontScale="92500" lnSpcReduction="20000"/>
          </a:bodyPr>
          <a:lstStyle/>
          <a:p>
            <a:r>
              <a:rPr lang="en-US" dirty="0"/>
              <a:t>N-Beats</a:t>
            </a:r>
          </a:p>
          <a:p>
            <a:pPr lvl="1"/>
            <a:r>
              <a:rPr lang="en-US" dirty="0"/>
              <a:t>Generic - uses as little prior knowledge as possible, with no feature engineering, no scaling and no internal architectural components</a:t>
            </a:r>
          </a:p>
          <a:p>
            <a:pPr lvl="1"/>
            <a:r>
              <a:rPr lang="en-US" i="1" dirty="0"/>
              <a:t>interpretable architecture</a:t>
            </a:r>
            <a:r>
              <a:rPr lang="en-US" dirty="0"/>
              <a:t> consisting of two stacks: A </a:t>
            </a:r>
            <a:r>
              <a:rPr lang="en-US" b="1" dirty="0"/>
              <a:t>trend</a:t>
            </a:r>
            <a:r>
              <a:rPr lang="en-US" dirty="0"/>
              <a:t> stack and a </a:t>
            </a:r>
            <a:r>
              <a:rPr lang="en-US" b="1" dirty="0"/>
              <a:t>seasonality</a:t>
            </a:r>
            <a:r>
              <a:rPr lang="en-US" dirty="0"/>
              <a:t> stack. The architecture is designed so that:</a:t>
            </a:r>
          </a:p>
          <a:p>
            <a:pPr lvl="2"/>
            <a:r>
              <a:rPr lang="en-US" dirty="0"/>
              <a:t>The trend component is removed from the input before it is fed into the seasonality stack</a:t>
            </a:r>
          </a:p>
          <a:p>
            <a:pPr lvl="2"/>
            <a:r>
              <a:rPr lang="en-US" dirty="0"/>
              <a:t>The </a:t>
            </a:r>
            <a:r>
              <a:rPr lang="en-US" b="1" dirty="0"/>
              <a:t>partial forecasts of trend and seasonality are available</a:t>
            </a:r>
            <a:r>
              <a:rPr lang="en-US" dirty="0"/>
              <a:t> as separate interpretable outputs</a:t>
            </a:r>
          </a:p>
        </p:txBody>
      </p:sp>
    </p:spTree>
    <p:extLst>
      <p:ext uri="{BB962C8B-B14F-4D97-AF65-F5344CB8AC3E}">
        <p14:creationId xmlns:p14="http://schemas.microsoft.com/office/powerpoint/2010/main" val="22165816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16B02-CC90-8D43-AF8D-3F1A9E3E73AA}"/>
              </a:ext>
            </a:extLst>
          </p:cNvPr>
          <p:cNvSpPr>
            <a:spLocks noGrp="1"/>
          </p:cNvSpPr>
          <p:nvPr>
            <p:ph type="title"/>
          </p:nvPr>
        </p:nvSpPr>
        <p:spPr/>
        <p:txBody>
          <a:bodyPr>
            <a:normAutofit fontScale="90000"/>
          </a:bodyPr>
          <a:lstStyle/>
          <a:p>
            <a:r>
              <a:rPr lang="en-US" dirty="0"/>
              <a:t>N-beats</a:t>
            </a:r>
            <a:br>
              <a:rPr lang="en-US" dirty="0"/>
            </a:br>
            <a:r>
              <a:rPr lang="en-US" dirty="0"/>
              <a:t>NEURAL BASIS EXPANSION ANALYSIS FOR INTERPRETABLE TIME SERIES FORECASTING</a:t>
            </a:r>
          </a:p>
        </p:txBody>
      </p:sp>
      <p:pic>
        <p:nvPicPr>
          <p:cNvPr id="5" name="Content Placeholder 4">
            <a:extLst>
              <a:ext uri="{FF2B5EF4-FFF2-40B4-BE49-F238E27FC236}">
                <a16:creationId xmlns:a16="http://schemas.microsoft.com/office/drawing/2014/main" id="{15B8844D-DF19-C341-AC7D-60E8ACF6B688}"/>
              </a:ext>
            </a:extLst>
          </p:cNvPr>
          <p:cNvPicPr>
            <a:picLocks noGrp="1" noChangeAspect="1"/>
          </p:cNvPicPr>
          <p:nvPr>
            <p:ph idx="1"/>
          </p:nvPr>
        </p:nvPicPr>
        <p:blipFill>
          <a:blip r:embed="rId3"/>
          <a:stretch>
            <a:fillRect/>
          </a:stretch>
        </p:blipFill>
        <p:spPr>
          <a:xfrm>
            <a:off x="548289" y="2097088"/>
            <a:ext cx="4659698" cy="3541712"/>
          </a:xfrm>
        </p:spPr>
      </p:pic>
      <p:sp>
        <p:nvSpPr>
          <p:cNvPr id="7" name="TextBox 6">
            <a:extLst>
              <a:ext uri="{FF2B5EF4-FFF2-40B4-BE49-F238E27FC236}">
                <a16:creationId xmlns:a16="http://schemas.microsoft.com/office/drawing/2014/main" id="{366B1CB3-19A2-484A-8357-24E56A0EFA7B}"/>
              </a:ext>
            </a:extLst>
          </p:cNvPr>
          <p:cNvSpPr txBox="1"/>
          <p:nvPr/>
        </p:nvSpPr>
        <p:spPr>
          <a:xfrm>
            <a:off x="844851" y="5715000"/>
            <a:ext cx="4659698" cy="369332"/>
          </a:xfrm>
          <a:prstGeom prst="rect">
            <a:avLst/>
          </a:prstGeom>
          <a:noFill/>
        </p:spPr>
        <p:txBody>
          <a:bodyPr wrap="square">
            <a:spAutoFit/>
          </a:bodyPr>
          <a:lstStyle/>
          <a:p>
            <a:r>
              <a:rPr lang="en-US" dirty="0"/>
              <a:t>https://</a:t>
            </a:r>
            <a:r>
              <a:rPr lang="en-US" dirty="0" err="1"/>
              <a:t>arxiv.org</a:t>
            </a:r>
            <a:r>
              <a:rPr lang="en-US" dirty="0"/>
              <a:t>/pdf/1905.10437.pdf</a:t>
            </a:r>
          </a:p>
        </p:txBody>
      </p:sp>
      <p:pic>
        <p:nvPicPr>
          <p:cNvPr id="1026" name="Picture 2">
            <a:extLst>
              <a:ext uri="{FF2B5EF4-FFF2-40B4-BE49-F238E27FC236}">
                <a16:creationId xmlns:a16="http://schemas.microsoft.com/office/drawing/2014/main" id="{E4E485AD-81B0-6649-962D-F21B71C80E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7150" y="2097088"/>
            <a:ext cx="6844850" cy="3648804"/>
          </a:xfrm>
          <a:prstGeom prst="rect">
            <a:avLst/>
          </a:prstGeom>
          <a:solidFill>
            <a:schemeClr val="accent1">
              <a:tint val="40000"/>
            </a:schemeClr>
          </a:solidFill>
        </p:spPr>
      </p:pic>
    </p:spTree>
    <p:extLst>
      <p:ext uri="{BB962C8B-B14F-4D97-AF65-F5344CB8AC3E}">
        <p14:creationId xmlns:p14="http://schemas.microsoft.com/office/powerpoint/2010/main" val="2143785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a:lnSpc>
                <a:spcPct val="110000"/>
              </a:lnSpc>
            </a:pPr>
            <a:r>
              <a:rPr lang="en-US" sz="1200">
                <a:solidFill>
                  <a:srgbClr val="FFFFFF"/>
                </a:solidFill>
              </a:rPr>
              <a:t>Time series analysis is widely used in fields such as business, economics, finance, science, and engineering.</a:t>
            </a:r>
          </a:p>
          <a:p>
            <a:pPr>
              <a:lnSpc>
                <a:spcPct val="110000"/>
              </a:lnSpc>
            </a:pPr>
            <a:r>
              <a:rPr lang="en-US" sz="1200">
                <a:solidFill>
                  <a:srgbClr val="FFFFFF"/>
                </a:solidFill>
              </a:rPr>
              <a:t>Our approach seeks to identify shifting economic phase and provide a framework for making asset allocation decisions according to the probability that asset may outperform or underperform.</a:t>
            </a:r>
          </a:p>
          <a:p>
            <a:pPr>
              <a:lnSpc>
                <a:spcPct val="110000"/>
              </a:lnSpc>
            </a:pPr>
            <a:r>
              <a:rPr lang="en-US" sz="1200">
                <a:solidFill>
                  <a:srgbClr val="FFFFFF"/>
                </a:solidFill>
              </a:rPr>
              <a:t>Temporal Convolutional Networks have recently been applied to time series data where longer term memory of seasonality of the dataset are required</a:t>
            </a:r>
          </a:p>
          <a:p>
            <a:pPr>
              <a:lnSpc>
                <a:spcPct val="110000"/>
              </a:lnSpc>
            </a:pPr>
            <a:r>
              <a:rPr lang="en-US" sz="1200">
                <a:solidFill>
                  <a:srgbClr val="FFFFFF"/>
                </a:solidFill>
              </a:rPr>
              <a:t>Research Encoder/Decoder and Knowledge Driven Event Embedding </a:t>
            </a:r>
          </a:p>
          <a:p>
            <a:pPr marL="0" indent="0">
              <a:lnSpc>
                <a:spcPct val="110000"/>
              </a:lnSpc>
              <a:buNone/>
            </a:pPr>
            <a:endParaRPr lang="en-US" sz="120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4"/>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4037236455"/>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712322437"/>
              </p:ext>
            </p:extLst>
          </p:nvPr>
        </p:nvGraphicFramePr>
        <p:xfrm>
          <a:off x="1394460" y="1831218"/>
          <a:ext cx="9235441" cy="4206240"/>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1/4/10</a:t>
                      </a:r>
                    </a:p>
                    <a:p>
                      <a:r>
                        <a:rPr lang="en-US" sz="1800" dirty="0"/>
                        <a:t>Block/</a:t>
                      </a:r>
                    </a:p>
                    <a:p>
                      <a:r>
                        <a:rPr lang="en-US" sz="1800" dirty="0"/>
                        <a:t>layer/</a:t>
                      </a:r>
                    </a:p>
                    <a:p>
                      <a:r>
                        <a:rPr lang="en-US" sz="1800" dirty="0"/>
                        <a:t>stack</a:t>
                      </a:r>
                    </a:p>
                  </a:txBody>
                  <a:tcPr/>
                </a:tc>
                <a:tc>
                  <a:txBody>
                    <a:bodyPr/>
                    <a:lstStyle/>
                    <a:p>
                      <a:r>
                        <a:rPr lang="en-US" sz="1800" dirty="0"/>
                        <a:t>1/4/10</a:t>
                      </a:r>
                    </a:p>
                    <a:p>
                      <a:r>
                        <a:rPr lang="en-US" sz="1800" dirty="0"/>
                        <a:t>news</a:t>
                      </a:r>
                    </a:p>
                  </a:txBody>
                  <a:tcPr/>
                </a:tc>
                <a:tc>
                  <a:txBody>
                    <a:bodyPr/>
                    <a:lstStyle/>
                    <a:p>
                      <a:r>
                        <a:rPr lang="en-US" sz="1800" dirty="0"/>
                        <a:t>3/4/10</a:t>
                      </a:r>
                    </a:p>
                  </a:txBody>
                  <a:tcPr/>
                </a:tc>
                <a:tc>
                  <a:txBody>
                    <a:bodyPr/>
                    <a:lstStyle/>
                    <a:p>
                      <a:r>
                        <a:rPr lang="en-US" sz="1800" dirty="0"/>
                        <a:t>3/4/10</a:t>
                      </a:r>
                    </a:p>
                    <a:p>
                      <a:r>
                        <a:rPr lang="en-US" sz="1800" dirty="0"/>
                        <a:t>news</a:t>
                      </a:r>
                    </a:p>
                  </a:txBody>
                  <a:tcPr/>
                </a:tc>
                <a:tc>
                  <a:txBody>
                    <a:bodyPr/>
                    <a:lstStyle/>
                    <a:p>
                      <a:r>
                        <a:rPr lang="en-US" sz="1800" dirty="0"/>
                        <a:t>7/4/10</a:t>
                      </a:r>
                    </a:p>
                  </a:txBody>
                  <a:tcPr/>
                </a:tc>
                <a:tc>
                  <a:txBody>
                    <a:bodyPr/>
                    <a:lstStyle/>
                    <a:p>
                      <a:r>
                        <a:rPr lang="en-US" sz="1800" dirty="0"/>
                        <a:t>7/2</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N-BEATS</a:t>
                      </a:r>
                    </a:p>
                  </a:txBody>
                  <a:tcPr/>
                </a:tc>
                <a:tc>
                  <a:txBody>
                    <a:bodyPr/>
                    <a:lstStyle/>
                    <a:p>
                      <a:r>
                        <a:rPr lang="en-US" sz="1800" dirty="0"/>
                        <a:t>0.2618</a:t>
                      </a:r>
                    </a:p>
                    <a:p>
                      <a:r>
                        <a:rPr lang="en-US" sz="1800" dirty="0"/>
                        <a:t>---</a:t>
                      </a:r>
                    </a:p>
                    <a:p>
                      <a:r>
                        <a:rPr lang="en-US" sz="1800" dirty="0"/>
                        <a:t>-8.9508</a:t>
                      </a:r>
                    </a:p>
                  </a:txBody>
                  <a:tcPr/>
                </a:tc>
                <a:tc>
                  <a:txBody>
                    <a:bodyPr/>
                    <a:lstStyle/>
                    <a:p>
                      <a:r>
                        <a:rPr lang="en-US" sz="1800" dirty="0"/>
                        <a:t>0.1718</a:t>
                      </a:r>
                    </a:p>
                    <a:p>
                      <a:r>
                        <a:rPr lang="en-US" sz="1800" dirty="0"/>
                        <a:t>----</a:t>
                      </a:r>
                    </a:p>
                    <a:p>
                      <a:r>
                        <a:rPr lang="en-US" sz="1800" dirty="0"/>
                        <a:t>-6.8629</a:t>
                      </a:r>
                    </a:p>
                  </a:txBody>
                  <a:tcPr/>
                </a:tc>
                <a:tc>
                  <a:txBody>
                    <a:bodyPr/>
                    <a:lstStyle/>
                    <a:p>
                      <a:r>
                        <a:rPr lang="en-US" sz="1800" dirty="0"/>
                        <a:t>0.2372</a:t>
                      </a:r>
                    </a:p>
                    <a:p>
                      <a:r>
                        <a:rPr lang="en-US" sz="1800" dirty="0"/>
                        <a:t>----</a:t>
                      </a:r>
                    </a:p>
                    <a:p>
                      <a:r>
                        <a:rPr lang="en-US" sz="1800" dirty="0"/>
                        <a:t>-4.7372</a:t>
                      </a:r>
                    </a:p>
                  </a:txBody>
                  <a:tcPr/>
                </a:tc>
                <a:tc>
                  <a:txBody>
                    <a:bodyPr/>
                    <a:lstStyle/>
                    <a:p>
                      <a:r>
                        <a:rPr lang="en-US" sz="1800" dirty="0"/>
                        <a:t>0.2022</a:t>
                      </a:r>
                    </a:p>
                    <a:p>
                      <a:r>
                        <a:rPr lang="en-US" sz="1800" dirty="0"/>
                        <a:t>----</a:t>
                      </a:r>
                    </a:p>
                    <a:p>
                      <a:r>
                        <a:rPr lang="en-US" sz="1800" dirty="0"/>
                        <a:t>-4.2964</a:t>
                      </a:r>
                    </a:p>
                  </a:txBody>
                  <a:tcPr/>
                </a:tc>
                <a:tc>
                  <a:txBody>
                    <a:bodyPr/>
                    <a:lstStyle/>
                    <a:p>
                      <a:r>
                        <a:rPr lang="en-US" sz="1800" dirty="0"/>
                        <a:t>0.1859</a:t>
                      </a:r>
                    </a:p>
                    <a:p>
                      <a:r>
                        <a:rPr lang="en-US" sz="1800" dirty="0"/>
                        <a:t>----</a:t>
                      </a:r>
                    </a:p>
                    <a:p>
                      <a:r>
                        <a:rPr lang="en-US" sz="1800" dirty="0"/>
                        <a:t>-1.5329</a:t>
                      </a:r>
                    </a:p>
                  </a:txBody>
                  <a:tcPr/>
                </a:tc>
                <a:tc>
                  <a:txBody>
                    <a:bodyPr/>
                    <a:lstStyle/>
                    <a:p>
                      <a:r>
                        <a:rPr lang="en-US" sz="1800" dirty="0"/>
                        <a:t>0.1637</a:t>
                      </a:r>
                    </a:p>
                    <a:p>
                      <a:r>
                        <a:rPr lang="en-US" sz="1800" dirty="0"/>
                        <a:t>----</a:t>
                      </a:r>
                    </a:p>
                    <a:p>
                      <a:r>
                        <a:rPr lang="en-US" sz="1800" dirty="0"/>
                        <a:t>-2.595</a:t>
                      </a:r>
                    </a:p>
                  </a:txBody>
                  <a:tcPr/>
                </a:tc>
                <a:extLst>
                  <a:ext uri="{0D108BD9-81ED-4DB2-BD59-A6C34878D82A}">
                    <a16:rowId xmlns:a16="http://schemas.microsoft.com/office/drawing/2014/main" val="2027046737"/>
                  </a:ext>
                </a:extLst>
              </a:tr>
              <a:tr h="801958">
                <a:tc>
                  <a:txBody>
                    <a:bodyPr/>
                    <a:lstStyle/>
                    <a:p>
                      <a:r>
                        <a:rPr lang="en-US" sz="1800" dirty="0"/>
                        <a:t>N-BEATS Classic</a:t>
                      </a:r>
                    </a:p>
                  </a:txBody>
                  <a:tcPr/>
                </a:tc>
                <a:tc>
                  <a:txBody>
                    <a:bodyPr/>
                    <a:lstStyle/>
                    <a:p>
                      <a:r>
                        <a:rPr lang="en-US" sz="1800" dirty="0"/>
                        <a:t>0.1044</a:t>
                      </a:r>
                    </a:p>
                    <a:p>
                      <a:r>
                        <a:rPr lang="en-US" sz="1800" dirty="0"/>
                        <a:t>--</a:t>
                      </a:r>
                    </a:p>
                    <a:p>
                      <a:r>
                        <a:rPr lang="en-US" sz="1800" dirty="0"/>
                        <a:t>-0.2296</a:t>
                      </a:r>
                    </a:p>
                  </a:txBody>
                  <a:tcPr/>
                </a:tc>
                <a:tc>
                  <a:txBody>
                    <a:bodyPr/>
                    <a:lstStyle/>
                    <a:p>
                      <a:r>
                        <a:rPr lang="en-US" sz="1800" dirty="0"/>
                        <a:t>0.1270</a:t>
                      </a:r>
                    </a:p>
                    <a:p>
                      <a:r>
                        <a:rPr lang="en-US" sz="1800" dirty="0"/>
                        <a:t>--</a:t>
                      </a:r>
                    </a:p>
                    <a:p>
                      <a:r>
                        <a:rPr lang="en-US" sz="1800" dirty="0"/>
                        <a:t>-0.3730</a:t>
                      </a:r>
                    </a:p>
                  </a:txBody>
                  <a:tcPr/>
                </a:tc>
                <a:tc>
                  <a:txBody>
                    <a:bodyPr/>
                    <a:lstStyle/>
                    <a:p>
                      <a:r>
                        <a:rPr lang="en-US" sz="1800" dirty="0"/>
                        <a:t>0.0796</a:t>
                      </a:r>
                    </a:p>
                    <a:p>
                      <a:r>
                        <a:rPr lang="en-US" sz="1800" dirty="0"/>
                        <a:t>--</a:t>
                      </a:r>
                    </a:p>
                    <a:p>
                      <a:r>
                        <a:rPr lang="en-US" sz="1800" dirty="0"/>
                        <a:t>0.0281</a:t>
                      </a:r>
                    </a:p>
                  </a:txBody>
                  <a:tcPr/>
                </a:tc>
                <a:tc>
                  <a:txBody>
                    <a:bodyPr/>
                    <a:lstStyle/>
                    <a:p>
                      <a:r>
                        <a:rPr lang="en-US" sz="1800" dirty="0"/>
                        <a:t>0.1272</a:t>
                      </a:r>
                    </a:p>
                    <a:p>
                      <a:r>
                        <a:rPr lang="en-US" sz="1800" dirty="0"/>
                        <a:t>--</a:t>
                      </a:r>
                    </a:p>
                    <a:p>
                      <a:r>
                        <a:rPr lang="en-US" sz="1800" dirty="0"/>
                        <a:t>-0.9829</a:t>
                      </a:r>
                    </a:p>
                  </a:txBody>
                  <a:tcPr/>
                </a:tc>
                <a:tc>
                  <a:txBody>
                    <a:bodyPr/>
                    <a:lstStyle/>
                    <a:p>
                      <a:r>
                        <a:rPr lang="en-US" sz="1800" dirty="0"/>
                        <a:t>0.1201</a:t>
                      </a:r>
                    </a:p>
                    <a:p>
                      <a:r>
                        <a:rPr lang="en-US" sz="1800" dirty="0"/>
                        <a:t>--</a:t>
                      </a:r>
                    </a:p>
                    <a:p>
                      <a:r>
                        <a:rPr lang="en-US" sz="1800" dirty="0"/>
                        <a:t>-0.2906</a:t>
                      </a:r>
                    </a:p>
                  </a:txBody>
                  <a:tcPr/>
                </a:tc>
                <a:tc>
                  <a:txBody>
                    <a:bodyPr/>
                    <a:lstStyle/>
                    <a:p>
                      <a:r>
                        <a:rPr lang="en-US" sz="1800" dirty="0"/>
                        <a:t>0.1038</a:t>
                      </a:r>
                    </a:p>
                    <a:p>
                      <a:r>
                        <a:rPr lang="en-US" sz="1800" dirty="0"/>
                        <a:t>--</a:t>
                      </a:r>
                    </a:p>
                    <a:p>
                      <a:r>
                        <a:rPr lang="en-US" sz="1800" dirty="0"/>
                        <a:t>0.0430</a:t>
                      </a:r>
                    </a:p>
                  </a:txBody>
                  <a:tcPr/>
                </a:tc>
                <a:extLst>
                  <a:ext uri="{0D108BD9-81ED-4DB2-BD59-A6C34878D82A}">
                    <a16:rowId xmlns:a16="http://schemas.microsoft.com/office/drawing/2014/main" val="106602997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2443355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44" name="Group 79">
            <a:extLst>
              <a:ext uri="{FF2B5EF4-FFF2-40B4-BE49-F238E27FC236}">
                <a16:creationId xmlns:a16="http://schemas.microsoft.com/office/drawing/2014/main" id="{2C113195-43EA-4B6A-B281-C0458D9263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5" name="Rectangle 80">
              <a:extLst>
                <a:ext uri="{FF2B5EF4-FFF2-40B4-BE49-F238E27FC236}">
                  <a16:creationId xmlns:a16="http://schemas.microsoft.com/office/drawing/2014/main" id="{27DEAF6E-67FE-4877-B38B-0F2BF7857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2">
              <a:extLst>
                <a:ext uri="{FF2B5EF4-FFF2-40B4-BE49-F238E27FC236}">
                  <a16:creationId xmlns:a16="http://schemas.microsoft.com/office/drawing/2014/main" id="{F60C980E-E723-46CF-9296-C7BBA4DB83C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grpSp>
        <p:nvGrpSpPr>
          <p:cNvPr id="146" name="Group 83">
            <a:extLst>
              <a:ext uri="{FF2B5EF4-FFF2-40B4-BE49-F238E27FC236}">
                <a16:creationId xmlns:a16="http://schemas.microsoft.com/office/drawing/2014/main" id="{98D36904-1712-4C81-B063-66E1D4777F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40302"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85" name="Rectangle 5">
              <a:extLst>
                <a:ext uri="{FF2B5EF4-FFF2-40B4-BE49-F238E27FC236}">
                  <a16:creationId xmlns:a16="http://schemas.microsoft.com/office/drawing/2014/main" id="{BEA28722-E2AF-4D8D-9E59-65B94630A3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6" name="Freeform 6">
              <a:extLst>
                <a:ext uri="{FF2B5EF4-FFF2-40B4-BE49-F238E27FC236}">
                  <a16:creationId xmlns:a16="http://schemas.microsoft.com/office/drawing/2014/main" id="{A279E077-7DAF-4B93-BE2C-98F6B13A11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7">
              <a:extLst>
                <a:ext uri="{FF2B5EF4-FFF2-40B4-BE49-F238E27FC236}">
                  <a16:creationId xmlns:a16="http://schemas.microsoft.com/office/drawing/2014/main" id="{E78603D6-020D-4269-95E5-2E17499DA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Rectangle 8">
              <a:extLst>
                <a:ext uri="{FF2B5EF4-FFF2-40B4-BE49-F238E27FC236}">
                  <a16:creationId xmlns:a16="http://schemas.microsoft.com/office/drawing/2014/main" id="{CE9500AA-AB8C-4023-967A-11555F0F48C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9" name="Freeform 9">
              <a:extLst>
                <a:ext uri="{FF2B5EF4-FFF2-40B4-BE49-F238E27FC236}">
                  <a16:creationId xmlns:a16="http://schemas.microsoft.com/office/drawing/2014/main" id="{1B716630-BD94-436E-9E9C-5D534092DF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0">
              <a:extLst>
                <a:ext uri="{FF2B5EF4-FFF2-40B4-BE49-F238E27FC236}">
                  <a16:creationId xmlns:a16="http://schemas.microsoft.com/office/drawing/2014/main" id="{4CE6FCD2-8177-4A45-88ED-A2B986102D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11">
              <a:extLst>
                <a:ext uri="{FF2B5EF4-FFF2-40B4-BE49-F238E27FC236}">
                  <a16:creationId xmlns:a16="http://schemas.microsoft.com/office/drawing/2014/main" id="{E32BEED2-100A-48B2-B552-07B54EEC4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12">
              <a:extLst>
                <a:ext uri="{FF2B5EF4-FFF2-40B4-BE49-F238E27FC236}">
                  <a16:creationId xmlns:a16="http://schemas.microsoft.com/office/drawing/2014/main" id="{839DB29D-A8C6-484A-A747-14733D5B3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3">
              <a:extLst>
                <a:ext uri="{FF2B5EF4-FFF2-40B4-BE49-F238E27FC236}">
                  <a16:creationId xmlns:a16="http://schemas.microsoft.com/office/drawing/2014/main" id="{B1A468B2-ABD1-447D-89DC-7A9CFBBCB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4">
              <a:extLst>
                <a:ext uri="{FF2B5EF4-FFF2-40B4-BE49-F238E27FC236}">
                  <a16:creationId xmlns:a16="http://schemas.microsoft.com/office/drawing/2014/main" id="{219C1A45-C8B0-48AE-B5A9-A1B40B43B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15">
              <a:extLst>
                <a:ext uri="{FF2B5EF4-FFF2-40B4-BE49-F238E27FC236}">
                  <a16:creationId xmlns:a16="http://schemas.microsoft.com/office/drawing/2014/main" id="{F2910D68-E982-47F7-A53C-ABA0CB34F7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16">
              <a:extLst>
                <a:ext uri="{FF2B5EF4-FFF2-40B4-BE49-F238E27FC236}">
                  <a16:creationId xmlns:a16="http://schemas.microsoft.com/office/drawing/2014/main" id="{C4B84BAD-BCB3-4BF2-8A3C-3391BF4AB6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17">
              <a:extLst>
                <a:ext uri="{FF2B5EF4-FFF2-40B4-BE49-F238E27FC236}">
                  <a16:creationId xmlns:a16="http://schemas.microsoft.com/office/drawing/2014/main" id="{522D8CE7-E27B-4BAE-962D-AAC0D66E48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18">
              <a:extLst>
                <a:ext uri="{FF2B5EF4-FFF2-40B4-BE49-F238E27FC236}">
                  <a16:creationId xmlns:a16="http://schemas.microsoft.com/office/drawing/2014/main" id="{1042B4B5-2D6F-405A-A112-D5F96027E9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19">
              <a:extLst>
                <a:ext uri="{FF2B5EF4-FFF2-40B4-BE49-F238E27FC236}">
                  <a16:creationId xmlns:a16="http://schemas.microsoft.com/office/drawing/2014/main" id="{199F606E-DC72-4CAF-AFF2-58FA0121E6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0">
              <a:extLst>
                <a:ext uri="{FF2B5EF4-FFF2-40B4-BE49-F238E27FC236}">
                  <a16:creationId xmlns:a16="http://schemas.microsoft.com/office/drawing/2014/main" id="{C949CB30-1690-4B14-954A-4FA9637CEF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1">
              <a:extLst>
                <a:ext uri="{FF2B5EF4-FFF2-40B4-BE49-F238E27FC236}">
                  <a16:creationId xmlns:a16="http://schemas.microsoft.com/office/drawing/2014/main" id="{84EE3B4E-AE37-4F27-B6AC-FF20B9BE3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2">
              <a:extLst>
                <a:ext uri="{FF2B5EF4-FFF2-40B4-BE49-F238E27FC236}">
                  <a16:creationId xmlns:a16="http://schemas.microsoft.com/office/drawing/2014/main" id="{798942D8-2074-4A7F-AD65-7564D8C3B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3">
              <a:extLst>
                <a:ext uri="{FF2B5EF4-FFF2-40B4-BE49-F238E27FC236}">
                  <a16:creationId xmlns:a16="http://schemas.microsoft.com/office/drawing/2014/main" id="{D4324684-C1DE-4AF8-B17D-917AD23FE6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4">
              <a:extLst>
                <a:ext uri="{FF2B5EF4-FFF2-40B4-BE49-F238E27FC236}">
                  <a16:creationId xmlns:a16="http://schemas.microsoft.com/office/drawing/2014/main" id="{A4C18B6C-86CE-40F9-919C-9490AD3E30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25">
              <a:extLst>
                <a:ext uri="{FF2B5EF4-FFF2-40B4-BE49-F238E27FC236}">
                  <a16:creationId xmlns:a16="http://schemas.microsoft.com/office/drawing/2014/main" id="{72DB2464-DEE2-4EB2-9FB2-46768EE68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26">
              <a:extLst>
                <a:ext uri="{FF2B5EF4-FFF2-40B4-BE49-F238E27FC236}">
                  <a16:creationId xmlns:a16="http://schemas.microsoft.com/office/drawing/2014/main" id="{56E24DAD-4831-4565-ACE0-E7FDBC6542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 name="Freeform 27">
              <a:extLst>
                <a:ext uri="{FF2B5EF4-FFF2-40B4-BE49-F238E27FC236}">
                  <a16:creationId xmlns:a16="http://schemas.microsoft.com/office/drawing/2014/main" id="{ADB70D91-E74C-433F-9BCD-587B93561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8" name="Freeform 28">
              <a:extLst>
                <a:ext uri="{FF2B5EF4-FFF2-40B4-BE49-F238E27FC236}">
                  <a16:creationId xmlns:a16="http://schemas.microsoft.com/office/drawing/2014/main" id="{E982042F-EEF5-49A7-87B3-43F9296995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9" name="Freeform 29">
              <a:extLst>
                <a:ext uri="{FF2B5EF4-FFF2-40B4-BE49-F238E27FC236}">
                  <a16:creationId xmlns:a16="http://schemas.microsoft.com/office/drawing/2014/main" id="{54806968-8087-4915-B489-2BE793DD2A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0" name="Freeform 30">
              <a:extLst>
                <a:ext uri="{FF2B5EF4-FFF2-40B4-BE49-F238E27FC236}">
                  <a16:creationId xmlns:a16="http://schemas.microsoft.com/office/drawing/2014/main" id="{A937487D-58AA-4E9D-966F-85938FA8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1" name="Freeform 31">
              <a:extLst>
                <a:ext uri="{FF2B5EF4-FFF2-40B4-BE49-F238E27FC236}">
                  <a16:creationId xmlns:a16="http://schemas.microsoft.com/office/drawing/2014/main" id="{FDA6755A-0790-476D-86D7-F95215FAD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2" name="Freeform 32">
              <a:extLst>
                <a:ext uri="{FF2B5EF4-FFF2-40B4-BE49-F238E27FC236}">
                  <a16:creationId xmlns:a16="http://schemas.microsoft.com/office/drawing/2014/main" id="{A951E2B3-F005-4EDC-B890-F93D63F120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3" name="Rectangle 33">
              <a:extLst>
                <a:ext uri="{FF2B5EF4-FFF2-40B4-BE49-F238E27FC236}">
                  <a16:creationId xmlns:a16="http://schemas.microsoft.com/office/drawing/2014/main" id="{466F4EF3-7ED2-4EC7-8F76-4AD87CD1E5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14" name="Freeform 34">
              <a:extLst>
                <a:ext uri="{FF2B5EF4-FFF2-40B4-BE49-F238E27FC236}">
                  <a16:creationId xmlns:a16="http://schemas.microsoft.com/office/drawing/2014/main" id="{521BF1A3-D416-49F9-A1D2-4C7B3218B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5" name="Freeform 35">
              <a:extLst>
                <a:ext uri="{FF2B5EF4-FFF2-40B4-BE49-F238E27FC236}">
                  <a16:creationId xmlns:a16="http://schemas.microsoft.com/office/drawing/2014/main" id="{F6C16CF8-3F09-4C17-94A6-42BCABB669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6" name="Freeform 36">
              <a:extLst>
                <a:ext uri="{FF2B5EF4-FFF2-40B4-BE49-F238E27FC236}">
                  <a16:creationId xmlns:a16="http://schemas.microsoft.com/office/drawing/2014/main" id="{B667C1A8-CDB1-4FD0-A3F6-0E035C7CAA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7" name="Freeform 37">
              <a:extLst>
                <a:ext uri="{FF2B5EF4-FFF2-40B4-BE49-F238E27FC236}">
                  <a16:creationId xmlns:a16="http://schemas.microsoft.com/office/drawing/2014/main" id="{0B2B73AB-248E-49DB-8ED2-3FCB0A0D89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8" name="Freeform 38">
              <a:extLst>
                <a:ext uri="{FF2B5EF4-FFF2-40B4-BE49-F238E27FC236}">
                  <a16:creationId xmlns:a16="http://schemas.microsoft.com/office/drawing/2014/main" id="{8411F083-5CD4-4569-BA08-059B5CA9A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9" name="Freeform 39">
              <a:extLst>
                <a:ext uri="{FF2B5EF4-FFF2-40B4-BE49-F238E27FC236}">
                  <a16:creationId xmlns:a16="http://schemas.microsoft.com/office/drawing/2014/main" id="{AF78C2C2-8584-4B3B-9AF8-E7FF368FA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0" name="Freeform 40">
              <a:extLst>
                <a:ext uri="{FF2B5EF4-FFF2-40B4-BE49-F238E27FC236}">
                  <a16:creationId xmlns:a16="http://schemas.microsoft.com/office/drawing/2014/main" id="{40934674-5C07-4146-B556-4A271D9968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1" name="Freeform 41">
              <a:extLst>
                <a:ext uri="{FF2B5EF4-FFF2-40B4-BE49-F238E27FC236}">
                  <a16:creationId xmlns:a16="http://schemas.microsoft.com/office/drawing/2014/main" id="{D970276A-A310-41DB-B917-D7D346566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2" name="Freeform 42">
              <a:extLst>
                <a:ext uri="{FF2B5EF4-FFF2-40B4-BE49-F238E27FC236}">
                  <a16:creationId xmlns:a16="http://schemas.microsoft.com/office/drawing/2014/main" id="{EEEC747F-78C5-4212-8ACE-BB4B7D248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43">
              <a:extLst>
                <a:ext uri="{FF2B5EF4-FFF2-40B4-BE49-F238E27FC236}">
                  <a16:creationId xmlns:a16="http://schemas.microsoft.com/office/drawing/2014/main" id="{821AE83F-022D-41AF-A219-992ACE1E0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44">
              <a:extLst>
                <a:ext uri="{FF2B5EF4-FFF2-40B4-BE49-F238E27FC236}">
                  <a16:creationId xmlns:a16="http://schemas.microsoft.com/office/drawing/2014/main" id="{EF049934-C636-4279-91F0-ED3121923E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Rectangle 45">
              <a:extLst>
                <a:ext uri="{FF2B5EF4-FFF2-40B4-BE49-F238E27FC236}">
                  <a16:creationId xmlns:a16="http://schemas.microsoft.com/office/drawing/2014/main" id="{8588DF1D-2DD2-499F-9384-29C92277FA9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26" name="Freeform 46">
              <a:extLst>
                <a:ext uri="{FF2B5EF4-FFF2-40B4-BE49-F238E27FC236}">
                  <a16:creationId xmlns:a16="http://schemas.microsoft.com/office/drawing/2014/main" id="{DF555F2B-5E3D-438F-89A8-EABA91A72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47">
              <a:extLst>
                <a:ext uri="{FF2B5EF4-FFF2-40B4-BE49-F238E27FC236}">
                  <a16:creationId xmlns:a16="http://schemas.microsoft.com/office/drawing/2014/main" id="{006B22A5-B971-42EE-9141-E65B4EF26B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Freeform 48">
              <a:extLst>
                <a:ext uri="{FF2B5EF4-FFF2-40B4-BE49-F238E27FC236}">
                  <a16:creationId xmlns:a16="http://schemas.microsoft.com/office/drawing/2014/main" id="{3AA529FD-59E0-4B70-94C1-D0541A63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9" name="Freeform 49">
              <a:extLst>
                <a:ext uri="{FF2B5EF4-FFF2-40B4-BE49-F238E27FC236}">
                  <a16:creationId xmlns:a16="http://schemas.microsoft.com/office/drawing/2014/main" id="{ABAFA9C1-3649-4F7F-81D0-69DF7919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0" name="Freeform 50">
              <a:extLst>
                <a:ext uri="{FF2B5EF4-FFF2-40B4-BE49-F238E27FC236}">
                  <a16:creationId xmlns:a16="http://schemas.microsoft.com/office/drawing/2014/main" id="{D3CCFACE-F8B9-45E4-8F31-797E1C677E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1" name="Freeform 51">
              <a:extLst>
                <a:ext uri="{FF2B5EF4-FFF2-40B4-BE49-F238E27FC236}">
                  <a16:creationId xmlns:a16="http://schemas.microsoft.com/office/drawing/2014/main" id="{D9F7B9DB-1C45-4CD5-A025-F49F84F12D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2" name="Freeform 52">
              <a:extLst>
                <a:ext uri="{FF2B5EF4-FFF2-40B4-BE49-F238E27FC236}">
                  <a16:creationId xmlns:a16="http://schemas.microsoft.com/office/drawing/2014/main" id="{3E76F16C-AE46-486F-B365-837F8E2AD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3" name="Freeform 53">
              <a:extLst>
                <a:ext uri="{FF2B5EF4-FFF2-40B4-BE49-F238E27FC236}">
                  <a16:creationId xmlns:a16="http://schemas.microsoft.com/office/drawing/2014/main" id="{1B26D62F-5620-4D58-B99D-D4149B7D2D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4" name="Freeform 54">
              <a:extLst>
                <a:ext uri="{FF2B5EF4-FFF2-40B4-BE49-F238E27FC236}">
                  <a16:creationId xmlns:a16="http://schemas.microsoft.com/office/drawing/2014/main" id="{D7E1F06E-43A3-4960-A8A9-5B5FF2D1E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5" name="Freeform 55">
              <a:extLst>
                <a:ext uri="{FF2B5EF4-FFF2-40B4-BE49-F238E27FC236}">
                  <a16:creationId xmlns:a16="http://schemas.microsoft.com/office/drawing/2014/main" id="{67976099-4433-463C-A8CB-2B2E9522B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6" name="Freeform 56">
              <a:extLst>
                <a:ext uri="{FF2B5EF4-FFF2-40B4-BE49-F238E27FC236}">
                  <a16:creationId xmlns:a16="http://schemas.microsoft.com/office/drawing/2014/main" id="{48D4F79B-7C11-4960-8519-A1987A346D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7" name="Freeform 57">
              <a:extLst>
                <a:ext uri="{FF2B5EF4-FFF2-40B4-BE49-F238E27FC236}">
                  <a16:creationId xmlns:a16="http://schemas.microsoft.com/office/drawing/2014/main" id="{701CA4FF-5ECD-40A8-8795-F72A2EF6F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8" name="Freeform 58">
              <a:extLst>
                <a:ext uri="{FF2B5EF4-FFF2-40B4-BE49-F238E27FC236}">
                  <a16:creationId xmlns:a16="http://schemas.microsoft.com/office/drawing/2014/main" id="{7593ABCC-9855-4EB5-9344-0FA5E1F20F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6945353" y="618518"/>
            <a:ext cx="4413736" cy="1478570"/>
          </a:xfrm>
        </p:spPr>
        <p:txBody>
          <a:bodyPr>
            <a:normAutofit/>
          </a:bodyPr>
          <a:lstStyle/>
          <a:p>
            <a:r>
              <a:rPr lang="en-US" dirty="0"/>
              <a:t>What's next</a:t>
            </a:r>
          </a:p>
        </p:txBody>
      </p:sp>
      <p:pic>
        <p:nvPicPr>
          <p:cNvPr id="3" name="Picture 2">
            <a:extLst>
              <a:ext uri="{FF2B5EF4-FFF2-40B4-BE49-F238E27FC236}">
                <a16:creationId xmlns:a16="http://schemas.microsoft.com/office/drawing/2014/main" id="{BDF10E9F-D99B-1943-9F5C-27AE9CB57F5F}"/>
              </a:ext>
            </a:extLst>
          </p:cNvPr>
          <p:cNvPicPr>
            <a:picLocks noChangeAspect="1"/>
          </p:cNvPicPr>
          <p:nvPr/>
        </p:nvPicPr>
        <p:blipFill rotWithShape="1">
          <a:blip r:embed="rId5"/>
          <a:srcRect t="13663" b="17414"/>
          <a:stretch/>
        </p:blipFill>
        <p:spPr>
          <a:xfrm>
            <a:off x="-5597" y="1"/>
            <a:ext cx="6101597" cy="3427413"/>
          </a:xfrm>
          <a:custGeom>
            <a:avLst/>
            <a:gdLst/>
            <a:ahLst/>
            <a:cxnLst/>
            <a:rect l="l" t="t" r="r" b="b"/>
            <a:pathLst>
              <a:path w="6101597" h="3427413">
                <a:moveTo>
                  <a:pt x="0" y="0"/>
                </a:moveTo>
                <a:lnTo>
                  <a:pt x="6101597" y="0"/>
                </a:lnTo>
                <a:lnTo>
                  <a:pt x="6101597" y="3427413"/>
                </a:lnTo>
                <a:lnTo>
                  <a:pt x="0" y="3427413"/>
                </a:lnTo>
                <a:close/>
              </a:path>
            </a:pathLst>
          </a:custGeom>
        </p:spPr>
      </p:pic>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6"/>
          <a:srcRect t="3187" b="12582"/>
          <a:stretch/>
        </p:blipFill>
        <p:spPr>
          <a:xfrm>
            <a:off x="-5597" y="3427414"/>
            <a:ext cx="6101597" cy="3430587"/>
          </a:xfrm>
          <a:custGeom>
            <a:avLst/>
            <a:gdLst/>
            <a:ahLst/>
            <a:cxnLst/>
            <a:rect l="l" t="t" r="r" b="b"/>
            <a:pathLst>
              <a:path w="6101597" h="3430587">
                <a:moveTo>
                  <a:pt x="0" y="0"/>
                </a:moveTo>
                <a:lnTo>
                  <a:pt x="6101597" y="0"/>
                </a:lnTo>
                <a:lnTo>
                  <a:pt x="6101597" y="3430587"/>
                </a:lnTo>
                <a:lnTo>
                  <a:pt x="0" y="3430587"/>
                </a:lnTo>
                <a:close/>
              </a:path>
            </a:pathLst>
          </a:cu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6945352" y="2249487"/>
            <a:ext cx="4413737" cy="3541714"/>
          </a:xfrm>
        </p:spPr>
        <p:txBody>
          <a:bodyPr>
            <a:normAutofit lnSpcReduction="10000"/>
          </a:bodyPr>
          <a:lstStyle/>
          <a:p>
            <a:pPr>
              <a:lnSpc>
                <a:spcPct val="110000"/>
              </a:lnSpc>
            </a:pPr>
            <a:r>
              <a:rPr lang="en-US" sz="1400" dirty="0" err="1"/>
              <a:t>TFTModel</a:t>
            </a:r>
            <a:r>
              <a:rPr lang="en-US" sz="1400" dirty="0"/>
              <a:t> incorporates the following main components from the original Temporal Fusion Transformer (TFT) architecture as outlined in </a:t>
            </a:r>
            <a:r>
              <a:rPr lang="en-US" sz="1400" dirty="0">
                <a:hlinkClick r:id="rId7"/>
              </a:rPr>
              <a:t>this paper</a:t>
            </a:r>
            <a:r>
              <a:rPr lang="en-US" sz="1400" dirty="0"/>
              <a:t>: https://</a:t>
            </a:r>
            <a:r>
              <a:rPr lang="en-US" sz="1400" dirty="0" err="1"/>
              <a:t>arxiv.org</a:t>
            </a:r>
            <a:r>
              <a:rPr lang="en-US" sz="1400" dirty="0"/>
              <a:t>/pdf/1912.09363.pdf</a:t>
            </a:r>
          </a:p>
          <a:p>
            <a:pPr lvl="1">
              <a:lnSpc>
                <a:spcPct val="110000"/>
              </a:lnSpc>
            </a:pPr>
            <a:r>
              <a:rPr lang="en-US" sz="1400" dirty="0"/>
              <a:t>gating mechanisms: skip over unused components of the model architecture</a:t>
            </a:r>
          </a:p>
          <a:p>
            <a:pPr lvl="1">
              <a:lnSpc>
                <a:spcPct val="110000"/>
              </a:lnSpc>
            </a:pPr>
            <a:r>
              <a:rPr lang="en-US" sz="1400" dirty="0"/>
              <a:t>variable selection networks: select relevant input variables at each time step.</a:t>
            </a:r>
          </a:p>
          <a:p>
            <a:pPr lvl="1">
              <a:lnSpc>
                <a:spcPct val="110000"/>
              </a:lnSpc>
            </a:pPr>
            <a:r>
              <a:rPr lang="en-US" sz="1400" dirty="0"/>
              <a:t>temporal processing of past and future input with LSTMs (long short-term memory)</a:t>
            </a:r>
          </a:p>
          <a:p>
            <a:pPr lvl="1">
              <a:lnSpc>
                <a:spcPct val="110000"/>
              </a:lnSpc>
            </a:pPr>
            <a:r>
              <a:rPr lang="en-US" sz="1400" dirty="0"/>
              <a:t>multi-head attention: captures long-term temporal dependencies</a:t>
            </a:r>
          </a:p>
          <a:p>
            <a:pPr lvl="1">
              <a:lnSpc>
                <a:spcPct val="110000"/>
              </a:lnSpc>
            </a:pPr>
            <a:r>
              <a:rPr lang="en-US" sz="1400" dirty="0"/>
              <a:t>prediction intervals: per default, produces quantile forecasts instead of deterministic values</a:t>
            </a:r>
          </a:p>
        </p:txBody>
      </p:sp>
      <p:cxnSp>
        <p:nvCxnSpPr>
          <p:cNvPr id="147" name="Straight Connector 139">
            <a:extLst>
              <a:ext uri="{FF2B5EF4-FFF2-40B4-BE49-F238E27FC236}">
                <a16:creationId xmlns:a16="http://schemas.microsoft.com/office/drawing/2014/main" id="{2B1ACDB1-A7EB-4159-B316-A230683B71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354"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148" name="Straight Connector 141">
            <a:extLst>
              <a:ext uri="{FF2B5EF4-FFF2-40B4-BE49-F238E27FC236}">
                <a16:creationId xmlns:a16="http://schemas.microsoft.com/office/drawing/2014/main" id="{AA825E81-DC4F-4A95-86BA-8FD9D63881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6101597"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Tree>
    <p:extLst>
      <p:ext uri="{BB962C8B-B14F-4D97-AF65-F5344CB8AC3E}">
        <p14:creationId xmlns:p14="http://schemas.microsoft.com/office/powerpoint/2010/main" val="6144342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088AA-548B-F149-A557-3FF5F886959A}"/>
              </a:ext>
            </a:extLst>
          </p:cNvPr>
          <p:cNvSpPr>
            <a:spLocks noGrp="1"/>
          </p:cNvSpPr>
          <p:nvPr>
            <p:ph type="title"/>
          </p:nvPr>
        </p:nvSpPr>
        <p:spPr>
          <a:xfrm>
            <a:off x="1141413" y="618518"/>
            <a:ext cx="4459286" cy="1478570"/>
          </a:xfrm>
        </p:spPr>
        <p:txBody>
          <a:bodyPr vert="horz" lIns="91440" tIns="45720" rIns="91440" bIns="45720" rtlCol="0" anchor="ctr">
            <a:normAutofit/>
          </a:bodyPr>
          <a:lstStyle/>
          <a:p>
            <a:r>
              <a:rPr lang="en-US" sz="3200" dirty="0"/>
              <a:t>Lessons Learned Last time</a:t>
            </a:r>
          </a:p>
        </p:txBody>
      </p:sp>
      <p:sp>
        <p:nvSpPr>
          <p:cNvPr id="5" name="Rectangle 4">
            <a:extLst>
              <a:ext uri="{FF2B5EF4-FFF2-40B4-BE49-F238E27FC236}">
                <a16:creationId xmlns:a16="http://schemas.microsoft.com/office/drawing/2014/main" id="{E2F47E5A-7A94-1C47-844A-0E6A30BC18F0}"/>
              </a:ext>
            </a:extLst>
          </p:cNvPr>
          <p:cNvSpPr/>
          <p:nvPr/>
        </p:nvSpPr>
        <p:spPr>
          <a:xfrm>
            <a:off x="1141412" y="2249487"/>
            <a:ext cx="4459287" cy="3965046"/>
          </a:xfrm>
          <a:prstGeom prst="rect">
            <a:avLst/>
          </a:prstGeom>
        </p:spPr>
        <p:txBody>
          <a:bodyPr vert="horz" lIns="91440" tIns="45720" rIns="91440" bIns="45720" rtlCol="0">
            <a:normAutofit/>
          </a:bodyPr>
          <a:lstStyle/>
          <a:p>
            <a:pPr indent="-228600" defTabSz="914400">
              <a:lnSpc>
                <a:spcPct val="120000"/>
              </a:lnSpc>
              <a:spcBef>
                <a:spcPts val="900"/>
              </a:spcBef>
              <a:spcAft>
                <a:spcPts val="900"/>
              </a:spcAft>
              <a:buSzPct val="125000"/>
              <a:buFont typeface="Arial" panose="020B0604020202020204" pitchFamily="34" charset="0"/>
              <a:buChar char="•"/>
            </a:pPr>
            <a:r>
              <a:rPr lang="en-US" sz="2000"/>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p:txBody>
      </p:sp>
      <p:graphicFrame>
        <p:nvGraphicFramePr>
          <p:cNvPr id="4" name="Content Placeholder 3">
            <a:extLst>
              <a:ext uri="{FF2B5EF4-FFF2-40B4-BE49-F238E27FC236}">
                <a16:creationId xmlns:a16="http://schemas.microsoft.com/office/drawing/2014/main" id="{CDC1ED57-B0F7-664A-9FC8-B83470C53EE3}"/>
              </a:ext>
            </a:extLst>
          </p:cNvPr>
          <p:cNvGraphicFramePr>
            <a:graphicFrameLocks noGrp="1"/>
          </p:cNvGraphicFramePr>
          <p:nvPr>
            <p:ph idx="1"/>
          </p:nvPr>
        </p:nvGraphicFramePr>
        <p:xfrm>
          <a:off x="6096000" y="1940333"/>
          <a:ext cx="5456282" cy="2952389"/>
        </p:xfrm>
        <a:graphic>
          <a:graphicData uri="http://schemas.openxmlformats.org/drawingml/2006/table">
            <a:tbl>
              <a:tblPr firstRow="1" firstCol="1" bandRow="1">
                <a:solidFill>
                  <a:srgbClr val="F2F2F2">
                    <a:alpha val="30196"/>
                  </a:srgbClr>
                </a:solidFill>
                <a:tableStyleId>{5C22544A-7EE6-4342-B048-85BDC9FD1C3A}</a:tableStyleId>
              </a:tblPr>
              <a:tblGrid>
                <a:gridCol w="1121299">
                  <a:extLst>
                    <a:ext uri="{9D8B030D-6E8A-4147-A177-3AD203B41FA5}">
                      <a16:colId xmlns:a16="http://schemas.microsoft.com/office/drawing/2014/main" val="1754875104"/>
                    </a:ext>
                  </a:extLst>
                </a:gridCol>
                <a:gridCol w="838741">
                  <a:extLst>
                    <a:ext uri="{9D8B030D-6E8A-4147-A177-3AD203B41FA5}">
                      <a16:colId xmlns:a16="http://schemas.microsoft.com/office/drawing/2014/main" val="2870605434"/>
                    </a:ext>
                  </a:extLst>
                </a:gridCol>
                <a:gridCol w="647425">
                  <a:extLst>
                    <a:ext uri="{9D8B030D-6E8A-4147-A177-3AD203B41FA5}">
                      <a16:colId xmlns:a16="http://schemas.microsoft.com/office/drawing/2014/main" val="1981472939"/>
                    </a:ext>
                  </a:extLst>
                </a:gridCol>
                <a:gridCol w="1121299">
                  <a:extLst>
                    <a:ext uri="{9D8B030D-6E8A-4147-A177-3AD203B41FA5}">
                      <a16:colId xmlns:a16="http://schemas.microsoft.com/office/drawing/2014/main" val="3650332614"/>
                    </a:ext>
                  </a:extLst>
                </a:gridCol>
                <a:gridCol w="791648">
                  <a:extLst>
                    <a:ext uri="{9D8B030D-6E8A-4147-A177-3AD203B41FA5}">
                      <a16:colId xmlns:a16="http://schemas.microsoft.com/office/drawing/2014/main" val="2381706171"/>
                    </a:ext>
                  </a:extLst>
                </a:gridCol>
                <a:gridCol w="935870">
                  <a:extLst>
                    <a:ext uri="{9D8B030D-6E8A-4147-A177-3AD203B41FA5}">
                      <a16:colId xmlns:a16="http://schemas.microsoft.com/office/drawing/2014/main" val="3526136236"/>
                    </a:ext>
                  </a:extLst>
                </a:gridCol>
              </a:tblGrid>
              <a:tr h="871164">
                <a:tc>
                  <a:txBody>
                    <a:bodyPr/>
                    <a:lstStyle/>
                    <a:p>
                      <a:pPr marL="0" marR="0" algn="just">
                        <a:lnSpc>
                          <a:spcPct val="115000"/>
                        </a:lnSpc>
                        <a:spcBef>
                          <a:spcPts val="900"/>
                        </a:spcBef>
                        <a:spcAft>
                          <a:spcPts val="900"/>
                        </a:spcAft>
                      </a:pPr>
                      <a:r>
                        <a:rPr lang="en-US" sz="1300" b="0" cap="none" spc="0">
                          <a:solidFill>
                            <a:schemeClr val="bg1"/>
                          </a:solidFill>
                          <a:effectLst/>
                        </a:rPr>
                        <a:t>Sector</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9050" cap="flat" cmpd="sng" algn="ctr">
                      <a:noFill/>
                      <a:prstDash val="solid"/>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Expand Before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Contraction After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Expansion After 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540601135"/>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Real-estate</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38100" cmpd="sng">
                      <a:noFill/>
                    </a:lnT>
                    <a:lnB w="6350" cap="flat" cmpd="sng" algn="ctr">
                      <a:noFill/>
                      <a:prstDash val="solid"/>
                    </a:lnB>
                    <a:solidFill>
                      <a:srgbClr val="F2F2F2">
                        <a:alpha val="30196"/>
                      </a:srgbClr>
                    </a:solidFill>
                  </a:tcPr>
                </a:tc>
                <a:extLst>
                  <a:ext uri="{0D108BD9-81ED-4DB2-BD59-A6C34878D82A}">
                    <a16:rowId xmlns:a16="http://schemas.microsoft.com/office/drawing/2014/main" val="2070990146"/>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Technology</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30871999"/>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Industrials</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6350" cap="flat" cmpd="sng" algn="ctr">
                      <a:noFill/>
                      <a:prstDash val="solid"/>
                    </a:lnB>
                    <a:solidFill>
                      <a:srgbClr val="F2F2F2">
                        <a:alpha val="30196"/>
                      </a:srgbClr>
                    </a:solidFill>
                  </a:tcPr>
                </a:tc>
                <a:extLst>
                  <a:ext uri="{0D108BD9-81ED-4DB2-BD59-A6C34878D82A}">
                    <a16:rowId xmlns:a16="http://schemas.microsoft.com/office/drawing/2014/main" val="343180507"/>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Oil</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07689380"/>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Consumer</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38100" cap="flat" cmpd="sng" algn="ctr">
                      <a:noFill/>
                      <a:prstDash val="solid"/>
                    </a:lnB>
                    <a:solidFill>
                      <a:srgbClr val="F2F2F2">
                        <a:alpha val="30196"/>
                      </a:srgbClr>
                    </a:solidFill>
                  </a:tcPr>
                </a:tc>
                <a:extLst>
                  <a:ext uri="{0D108BD9-81ED-4DB2-BD59-A6C34878D82A}">
                    <a16:rowId xmlns:a16="http://schemas.microsoft.com/office/drawing/2014/main" val="565838128"/>
                  </a:ext>
                </a:extLst>
              </a:tr>
            </a:tbl>
          </a:graphicData>
        </a:graphic>
      </p:graphicFrame>
    </p:spTree>
    <p:extLst>
      <p:ext uri="{BB962C8B-B14F-4D97-AF65-F5344CB8AC3E}">
        <p14:creationId xmlns:p14="http://schemas.microsoft.com/office/powerpoint/2010/main" val="20165673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F60D1DD-8F1E-1941-83EF-8B93CFB56BE4}"/>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Correlation</a:t>
            </a:r>
          </a:p>
        </p:txBody>
      </p:sp>
      <p:sp>
        <p:nvSpPr>
          <p:cNvPr id="13" name="Content Placeholder 12">
            <a:extLst>
              <a:ext uri="{FF2B5EF4-FFF2-40B4-BE49-F238E27FC236}">
                <a16:creationId xmlns:a16="http://schemas.microsoft.com/office/drawing/2014/main" id="{1907A9E9-5D97-4598-9F2F-73745AACBAAB}"/>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Economic sentiment</a:t>
            </a:r>
          </a:p>
          <a:p>
            <a:r>
              <a:rPr lang="en-US" sz="1400" dirty="0">
                <a:solidFill>
                  <a:srgbClr val="FFFFFF"/>
                </a:solidFill>
              </a:rPr>
              <a:t>World conflict?</a:t>
            </a:r>
          </a:p>
          <a:p>
            <a:r>
              <a:rPr lang="en-US" sz="1400" dirty="0">
                <a:solidFill>
                  <a:srgbClr val="FFFFFF"/>
                </a:solidFill>
              </a:rPr>
              <a:t>Oil?</a:t>
            </a:r>
          </a:p>
          <a:p>
            <a:r>
              <a:rPr lang="en-US" sz="1400" dirty="0">
                <a:solidFill>
                  <a:srgbClr val="FFFFFF"/>
                </a:solidFill>
              </a:rPr>
              <a:t>Industrials?</a:t>
            </a:r>
          </a:p>
          <a:p>
            <a:r>
              <a:rPr lang="en-US" sz="1400" dirty="0">
                <a:solidFill>
                  <a:srgbClr val="FFFFFF"/>
                </a:solidFill>
              </a:rPr>
              <a:t>Technology?</a:t>
            </a:r>
          </a:p>
        </p:txBody>
      </p:sp>
      <p:grpSp>
        <p:nvGrpSpPr>
          <p:cNvPr id="24" name="Group 2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9" name="Content Placeholder 8">
            <a:extLst>
              <a:ext uri="{FF2B5EF4-FFF2-40B4-BE49-F238E27FC236}">
                <a16:creationId xmlns:a16="http://schemas.microsoft.com/office/drawing/2014/main" id="{C966D920-DB4F-5349-8677-4CCAD9394F86}"/>
              </a:ext>
            </a:extLst>
          </p:cNvPr>
          <p:cNvPicPr>
            <a:picLocks noChangeAspect="1"/>
          </p:cNvPicPr>
          <p:nvPr/>
        </p:nvPicPr>
        <p:blipFill>
          <a:blip r:embed="rId3"/>
          <a:stretch>
            <a:fillRect/>
          </a:stretch>
        </p:blipFill>
        <p:spPr>
          <a:xfrm>
            <a:off x="4052671" y="858922"/>
            <a:ext cx="8135185" cy="4840434"/>
          </a:xfrm>
          <a:prstGeom prst="rect">
            <a:avLst/>
          </a:prstGeom>
        </p:spPr>
      </p:pic>
      <p:sp>
        <p:nvSpPr>
          <p:cNvPr id="10" name="Rectangle 9">
            <a:extLst>
              <a:ext uri="{FF2B5EF4-FFF2-40B4-BE49-F238E27FC236}">
                <a16:creationId xmlns:a16="http://schemas.microsoft.com/office/drawing/2014/main" id="{081BCB18-0020-104C-B66F-68A4E82B6C06}"/>
              </a:ext>
            </a:extLst>
          </p:cNvPr>
          <p:cNvSpPr/>
          <p:nvPr/>
        </p:nvSpPr>
        <p:spPr>
          <a:xfrm>
            <a:off x="10857297" y="3452283"/>
            <a:ext cx="596766" cy="436323"/>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pic>
        <p:nvPicPr>
          <p:cNvPr id="75" name="Graphic 74" descr="Checkbox Checked with solid fill">
            <a:extLst>
              <a:ext uri="{FF2B5EF4-FFF2-40B4-BE49-F238E27FC236}">
                <a16:creationId xmlns:a16="http://schemas.microsoft.com/office/drawing/2014/main" id="{90EA4FD3-DB44-7A40-8403-23EA421CF78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77941" y="2204819"/>
            <a:ext cx="435747" cy="435747"/>
          </a:xfrm>
          <a:prstGeom prst="rect">
            <a:avLst/>
          </a:prstGeom>
        </p:spPr>
      </p:pic>
    </p:spTree>
    <p:extLst>
      <p:ext uri="{BB962C8B-B14F-4D97-AF65-F5344CB8AC3E}">
        <p14:creationId xmlns:p14="http://schemas.microsoft.com/office/powerpoint/2010/main" val="2071001774"/>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6" name="Group 15">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7"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1"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6"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8"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9"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0"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72" name="Group 71">
            <a:extLst>
              <a:ext uri="{FF2B5EF4-FFF2-40B4-BE49-F238E27FC236}">
                <a16:creationId xmlns:a16="http://schemas.microsoft.com/office/drawing/2014/main" id="{6C68F39D-867D-4AFF-94C4-C3829AD5C5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3" name="Rectangle 72">
              <a:extLst>
                <a:ext uri="{FF2B5EF4-FFF2-40B4-BE49-F238E27FC236}">
                  <a16:creationId xmlns:a16="http://schemas.microsoft.com/office/drawing/2014/main" id="{8EC3C6AD-76A6-4B9E-9700-E70BCEA5B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Picture 2">
              <a:extLst>
                <a:ext uri="{FF2B5EF4-FFF2-40B4-BE49-F238E27FC236}">
                  <a16:creationId xmlns:a16="http://schemas.microsoft.com/office/drawing/2014/main" id="{DC213DD1-BF02-41F7-80A7-E6A5694F573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7" name="Title 6">
            <a:extLst>
              <a:ext uri="{FF2B5EF4-FFF2-40B4-BE49-F238E27FC236}">
                <a16:creationId xmlns:a16="http://schemas.microsoft.com/office/drawing/2014/main" id="{EBFC09CC-40BA-5841-A0DA-F9AAA1810191}"/>
              </a:ext>
            </a:extLst>
          </p:cNvPr>
          <p:cNvSpPr>
            <a:spLocks noGrp="1"/>
          </p:cNvSpPr>
          <p:nvPr>
            <p:ph type="title"/>
          </p:nvPr>
        </p:nvSpPr>
        <p:spPr>
          <a:xfrm>
            <a:off x="5270066" y="1122363"/>
            <a:ext cx="5397933" cy="2387600"/>
          </a:xfrm>
        </p:spPr>
        <p:txBody>
          <a:bodyPr vert="horz" lIns="91440" tIns="45720" rIns="91440" bIns="45720" rtlCol="0" anchor="b">
            <a:normAutofit/>
          </a:bodyPr>
          <a:lstStyle/>
          <a:p>
            <a:r>
              <a:rPr lang="en-US" sz="4800" dirty="0"/>
              <a:t>Final Concept</a:t>
            </a:r>
          </a:p>
        </p:txBody>
      </p:sp>
      <p:sp>
        <p:nvSpPr>
          <p:cNvPr id="8" name="Content Placeholder 7">
            <a:extLst>
              <a:ext uri="{FF2B5EF4-FFF2-40B4-BE49-F238E27FC236}">
                <a16:creationId xmlns:a16="http://schemas.microsoft.com/office/drawing/2014/main" id="{48DEA0A3-D5C7-5944-BA22-13A40992C15E}"/>
              </a:ext>
            </a:extLst>
          </p:cNvPr>
          <p:cNvSpPr>
            <a:spLocks noGrp="1"/>
          </p:cNvSpPr>
          <p:nvPr>
            <p:ph idx="1"/>
          </p:nvPr>
        </p:nvSpPr>
        <p:spPr>
          <a:xfrm>
            <a:off x="5230896" y="3602038"/>
            <a:ext cx="5437103" cy="1655762"/>
          </a:xfrm>
        </p:spPr>
        <p:txBody>
          <a:bodyPr vert="horz" lIns="91440" tIns="45720" rIns="91440" bIns="45720" rtlCol="0">
            <a:normAutofit/>
          </a:bodyPr>
          <a:lstStyle/>
          <a:p>
            <a:pPr marL="0" indent="0">
              <a:buNone/>
            </a:pPr>
            <a:r>
              <a:rPr lang="en-US" sz="2000" cap="all" dirty="0">
                <a:solidFill>
                  <a:schemeClr val="tx2"/>
                </a:solidFill>
              </a:rPr>
              <a:t>Genetic Algorithms applied to Temporal Convulsion Networks</a:t>
            </a:r>
          </a:p>
          <a:p>
            <a:pPr marL="0" indent="0">
              <a:buNone/>
            </a:pPr>
            <a:r>
              <a:rPr lang="en-US" sz="2000" cap="all" dirty="0">
                <a:solidFill>
                  <a:schemeClr val="tx2"/>
                </a:solidFill>
              </a:rPr>
              <a:t>Temporal Analysis Performant Evolution</a:t>
            </a:r>
          </a:p>
        </p:txBody>
      </p:sp>
      <p:pic>
        <p:nvPicPr>
          <p:cNvPr id="10" name="Picture 9" descr="Glowing blue bubbles">
            <a:extLst>
              <a:ext uri="{FF2B5EF4-FFF2-40B4-BE49-F238E27FC236}">
                <a16:creationId xmlns:a16="http://schemas.microsoft.com/office/drawing/2014/main" id="{6CE3D155-EDC9-42EA-A7D6-EDCFD9EE2D4C}"/>
              </a:ext>
            </a:extLst>
          </p:cNvPr>
          <p:cNvPicPr>
            <a:picLocks noChangeAspect="1"/>
          </p:cNvPicPr>
          <p:nvPr/>
        </p:nvPicPr>
        <p:blipFill rotWithShape="1">
          <a:blip r:embed="rId4"/>
          <a:srcRect l="44115" r="17864"/>
          <a:stretch/>
        </p:blipFill>
        <p:spPr>
          <a:xfrm>
            <a:off x="-5597" y="10"/>
            <a:ext cx="4635583" cy="6857990"/>
          </a:xfrm>
          <a:prstGeom prst="rect">
            <a:avLst/>
          </a:prstGeom>
        </p:spPr>
      </p:pic>
      <p:grpSp>
        <p:nvGrpSpPr>
          <p:cNvPr id="76" name="Group 75">
            <a:extLst>
              <a:ext uri="{FF2B5EF4-FFF2-40B4-BE49-F238E27FC236}">
                <a16:creationId xmlns:a16="http://schemas.microsoft.com/office/drawing/2014/main" id="{4466CCD0-FEF9-460D-9FB6-11613A492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77" name="Rectangle 5">
              <a:extLst>
                <a:ext uri="{FF2B5EF4-FFF2-40B4-BE49-F238E27FC236}">
                  <a16:creationId xmlns:a16="http://schemas.microsoft.com/office/drawing/2014/main" id="{F642B7E9-F9AF-4BC0-B586-E7B0E8E878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8" name="Freeform 6">
              <a:extLst>
                <a:ext uri="{FF2B5EF4-FFF2-40B4-BE49-F238E27FC236}">
                  <a16:creationId xmlns:a16="http://schemas.microsoft.com/office/drawing/2014/main" id="{16CE5EA6-3C76-4E5C-9257-D6A61A31C5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9" name="Freeform 7">
              <a:extLst>
                <a:ext uri="{FF2B5EF4-FFF2-40B4-BE49-F238E27FC236}">
                  <a16:creationId xmlns:a16="http://schemas.microsoft.com/office/drawing/2014/main" id="{DD7BCC42-B325-4F92-B500-14A2933DA3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Rectangle 8">
              <a:extLst>
                <a:ext uri="{FF2B5EF4-FFF2-40B4-BE49-F238E27FC236}">
                  <a16:creationId xmlns:a16="http://schemas.microsoft.com/office/drawing/2014/main" id="{197BF445-29BA-4C54-A1B4-A4390F0225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81" name="Freeform 9">
              <a:extLst>
                <a:ext uri="{FF2B5EF4-FFF2-40B4-BE49-F238E27FC236}">
                  <a16:creationId xmlns:a16="http://schemas.microsoft.com/office/drawing/2014/main" id="{B10C1630-E8C0-489C-8FFB-C9BBAEDE7A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10">
              <a:extLst>
                <a:ext uri="{FF2B5EF4-FFF2-40B4-BE49-F238E27FC236}">
                  <a16:creationId xmlns:a16="http://schemas.microsoft.com/office/drawing/2014/main" id="{B8778BE5-6D1F-4629-A045-8A87E2C756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11">
              <a:extLst>
                <a:ext uri="{FF2B5EF4-FFF2-40B4-BE49-F238E27FC236}">
                  <a16:creationId xmlns:a16="http://schemas.microsoft.com/office/drawing/2014/main" id="{A7885ADB-F1C4-4FF3-93CD-7C9337E87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12">
              <a:extLst>
                <a:ext uri="{FF2B5EF4-FFF2-40B4-BE49-F238E27FC236}">
                  <a16:creationId xmlns:a16="http://schemas.microsoft.com/office/drawing/2014/main" id="{59FC4F71-6E39-414E-9F39-CE1479FF81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13">
              <a:extLst>
                <a:ext uri="{FF2B5EF4-FFF2-40B4-BE49-F238E27FC236}">
                  <a16:creationId xmlns:a16="http://schemas.microsoft.com/office/drawing/2014/main" id="{3FC9614F-1D2C-4CAC-8CE9-32DC7D863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14">
              <a:extLst>
                <a:ext uri="{FF2B5EF4-FFF2-40B4-BE49-F238E27FC236}">
                  <a16:creationId xmlns:a16="http://schemas.microsoft.com/office/drawing/2014/main" id="{2A872F50-76EA-4A5B-AA68-3CE2E26738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15">
              <a:extLst>
                <a:ext uri="{FF2B5EF4-FFF2-40B4-BE49-F238E27FC236}">
                  <a16:creationId xmlns:a16="http://schemas.microsoft.com/office/drawing/2014/main" id="{CE389546-6A1F-4203-ACD1-BC17DDBFB0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16">
              <a:extLst>
                <a:ext uri="{FF2B5EF4-FFF2-40B4-BE49-F238E27FC236}">
                  <a16:creationId xmlns:a16="http://schemas.microsoft.com/office/drawing/2014/main" id="{1BA89DC9-FE9A-4228-A4BE-D3A37F8656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17">
              <a:extLst>
                <a:ext uri="{FF2B5EF4-FFF2-40B4-BE49-F238E27FC236}">
                  <a16:creationId xmlns:a16="http://schemas.microsoft.com/office/drawing/2014/main" id="{FA3E79A5-9B81-48B5-B96F-8D55B02FD5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18">
              <a:extLst>
                <a:ext uri="{FF2B5EF4-FFF2-40B4-BE49-F238E27FC236}">
                  <a16:creationId xmlns:a16="http://schemas.microsoft.com/office/drawing/2014/main" id="{A76D4D27-C537-45E4-96DE-C5FD2C9A37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19">
              <a:extLst>
                <a:ext uri="{FF2B5EF4-FFF2-40B4-BE49-F238E27FC236}">
                  <a16:creationId xmlns:a16="http://schemas.microsoft.com/office/drawing/2014/main" id="{C1B158DD-2DCB-42FF-B1FE-3C947FE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20">
              <a:extLst>
                <a:ext uri="{FF2B5EF4-FFF2-40B4-BE49-F238E27FC236}">
                  <a16:creationId xmlns:a16="http://schemas.microsoft.com/office/drawing/2014/main" id="{3307DC3E-0C6E-4E70-AFA2-96538CE3CD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21">
              <a:extLst>
                <a:ext uri="{FF2B5EF4-FFF2-40B4-BE49-F238E27FC236}">
                  <a16:creationId xmlns:a16="http://schemas.microsoft.com/office/drawing/2014/main" id="{53A9F721-7EE3-4844-BB91-0B995BAC15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22">
              <a:extLst>
                <a:ext uri="{FF2B5EF4-FFF2-40B4-BE49-F238E27FC236}">
                  <a16:creationId xmlns:a16="http://schemas.microsoft.com/office/drawing/2014/main" id="{8F057800-5B8F-4775-805B-89727A78A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23">
              <a:extLst>
                <a:ext uri="{FF2B5EF4-FFF2-40B4-BE49-F238E27FC236}">
                  <a16:creationId xmlns:a16="http://schemas.microsoft.com/office/drawing/2014/main" id="{FC6DF692-3394-4FDD-92BA-CA0C41EBC3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24">
              <a:extLst>
                <a:ext uri="{FF2B5EF4-FFF2-40B4-BE49-F238E27FC236}">
                  <a16:creationId xmlns:a16="http://schemas.microsoft.com/office/drawing/2014/main" id="{B825CD97-262B-4A33-B1E5-55F0D81F40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25">
              <a:extLst>
                <a:ext uri="{FF2B5EF4-FFF2-40B4-BE49-F238E27FC236}">
                  <a16:creationId xmlns:a16="http://schemas.microsoft.com/office/drawing/2014/main" id="{F00EA2FE-C735-4E1E-B9DC-636C49061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26">
              <a:extLst>
                <a:ext uri="{FF2B5EF4-FFF2-40B4-BE49-F238E27FC236}">
                  <a16:creationId xmlns:a16="http://schemas.microsoft.com/office/drawing/2014/main" id="{95B50260-0DDF-4260-8DC1-D504B0643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27">
              <a:extLst>
                <a:ext uri="{FF2B5EF4-FFF2-40B4-BE49-F238E27FC236}">
                  <a16:creationId xmlns:a16="http://schemas.microsoft.com/office/drawing/2014/main" id="{BBB491EB-35C1-4159-94B2-A367ADC134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28">
              <a:extLst>
                <a:ext uri="{FF2B5EF4-FFF2-40B4-BE49-F238E27FC236}">
                  <a16:creationId xmlns:a16="http://schemas.microsoft.com/office/drawing/2014/main" id="{7EAA4E1C-EC83-44E0-A4AB-4B0F509A8C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29">
              <a:extLst>
                <a:ext uri="{FF2B5EF4-FFF2-40B4-BE49-F238E27FC236}">
                  <a16:creationId xmlns:a16="http://schemas.microsoft.com/office/drawing/2014/main" id="{BE561717-C43F-46C1-BBCE-C830DE4A19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30">
              <a:extLst>
                <a:ext uri="{FF2B5EF4-FFF2-40B4-BE49-F238E27FC236}">
                  <a16:creationId xmlns:a16="http://schemas.microsoft.com/office/drawing/2014/main" id="{CC840BC4-F1CE-4A1B-A1DE-BB922689E2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31">
              <a:extLst>
                <a:ext uri="{FF2B5EF4-FFF2-40B4-BE49-F238E27FC236}">
                  <a16:creationId xmlns:a16="http://schemas.microsoft.com/office/drawing/2014/main" id="{03B586C7-6126-46E0-9BEF-522798686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32">
              <a:extLst>
                <a:ext uri="{FF2B5EF4-FFF2-40B4-BE49-F238E27FC236}">
                  <a16:creationId xmlns:a16="http://schemas.microsoft.com/office/drawing/2014/main" id="{45C5C565-0EB6-4E0C-9752-84084CDBB8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Rectangle 33">
              <a:extLst>
                <a:ext uri="{FF2B5EF4-FFF2-40B4-BE49-F238E27FC236}">
                  <a16:creationId xmlns:a16="http://schemas.microsoft.com/office/drawing/2014/main" id="{5CABC7BF-500C-4275-9EAA-9563EF43C6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6" name="Freeform 34">
              <a:extLst>
                <a:ext uri="{FF2B5EF4-FFF2-40B4-BE49-F238E27FC236}">
                  <a16:creationId xmlns:a16="http://schemas.microsoft.com/office/drawing/2014/main" id="{C7AA982B-BB49-4311-A724-81AAF8ABC3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35">
              <a:extLst>
                <a:ext uri="{FF2B5EF4-FFF2-40B4-BE49-F238E27FC236}">
                  <a16:creationId xmlns:a16="http://schemas.microsoft.com/office/drawing/2014/main" id="{89D49DD1-C07D-4ADD-BD4A-D6AA72575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36">
              <a:extLst>
                <a:ext uri="{FF2B5EF4-FFF2-40B4-BE49-F238E27FC236}">
                  <a16:creationId xmlns:a16="http://schemas.microsoft.com/office/drawing/2014/main" id="{4359B9DB-1A95-4934-A839-A76774D792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37">
              <a:extLst>
                <a:ext uri="{FF2B5EF4-FFF2-40B4-BE49-F238E27FC236}">
                  <a16:creationId xmlns:a16="http://schemas.microsoft.com/office/drawing/2014/main" id="{2B7EEF08-F28B-48E9-BA1D-E61AC62013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38">
              <a:extLst>
                <a:ext uri="{FF2B5EF4-FFF2-40B4-BE49-F238E27FC236}">
                  <a16:creationId xmlns:a16="http://schemas.microsoft.com/office/drawing/2014/main" id="{E846B9B0-7D1C-4E1B-9256-7F25E8E88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39">
              <a:extLst>
                <a:ext uri="{FF2B5EF4-FFF2-40B4-BE49-F238E27FC236}">
                  <a16:creationId xmlns:a16="http://schemas.microsoft.com/office/drawing/2014/main" id="{E31B0CE6-7913-4D1C-AC18-2ED44DF92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40">
              <a:extLst>
                <a:ext uri="{FF2B5EF4-FFF2-40B4-BE49-F238E27FC236}">
                  <a16:creationId xmlns:a16="http://schemas.microsoft.com/office/drawing/2014/main" id="{0F3517CE-D006-4218-9BB0-65269371EF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41">
              <a:extLst>
                <a:ext uri="{FF2B5EF4-FFF2-40B4-BE49-F238E27FC236}">
                  <a16:creationId xmlns:a16="http://schemas.microsoft.com/office/drawing/2014/main" id="{DE7DB798-CAAE-42A3-BDFE-D6AD0E0DA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42">
              <a:extLst>
                <a:ext uri="{FF2B5EF4-FFF2-40B4-BE49-F238E27FC236}">
                  <a16:creationId xmlns:a16="http://schemas.microsoft.com/office/drawing/2014/main" id="{07A53F87-B4E0-4C4E-B913-D336D8993D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43">
              <a:extLst>
                <a:ext uri="{FF2B5EF4-FFF2-40B4-BE49-F238E27FC236}">
                  <a16:creationId xmlns:a16="http://schemas.microsoft.com/office/drawing/2014/main" id="{587D3AD0-B188-4D2E-A497-5180C1F22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44">
              <a:extLst>
                <a:ext uri="{FF2B5EF4-FFF2-40B4-BE49-F238E27FC236}">
                  <a16:creationId xmlns:a16="http://schemas.microsoft.com/office/drawing/2014/main" id="{E8B4429B-56DB-4ED5-8296-1C4EB6AE04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Rectangle 45">
              <a:extLst>
                <a:ext uri="{FF2B5EF4-FFF2-40B4-BE49-F238E27FC236}">
                  <a16:creationId xmlns:a16="http://schemas.microsoft.com/office/drawing/2014/main" id="{ABBE178E-641F-4008-8760-5134D226A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18" name="Freeform 46">
              <a:extLst>
                <a:ext uri="{FF2B5EF4-FFF2-40B4-BE49-F238E27FC236}">
                  <a16:creationId xmlns:a16="http://schemas.microsoft.com/office/drawing/2014/main" id="{BB7A09DD-4AE2-4235-BCBA-B52CB7986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47">
              <a:extLst>
                <a:ext uri="{FF2B5EF4-FFF2-40B4-BE49-F238E27FC236}">
                  <a16:creationId xmlns:a16="http://schemas.microsoft.com/office/drawing/2014/main" id="{64DBEF94-3525-4008-AD35-D566A238B9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48">
              <a:extLst>
                <a:ext uri="{FF2B5EF4-FFF2-40B4-BE49-F238E27FC236}">
                  <a16:creationId xmlns:a16="http://schemas.microsoft.com/office/drawing/2014/main" id="{1C0CEBA3-32C8-4D37-BBD0-8863B008E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49">
              <a:extLst>
                <a:ext uri="{FF2B5EF4-FFF2-40B4-BE49-F238E27FC236}">
                  <a16:creationId xmlns:a16="http://schemas.microsoft.com/office/drawing/2014/main" id="{D12DBC8B-AE05-43C6-BF30-3F9CDADE9B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50">
              <a:extLst>
                <a:ext uri="{FF2B5EF4-FFF2-40B4-BE49-F238E27FC236}">
                  <a16:creationId xmlns:a16="http://schemas.microsoft.com/office/drawing/2014/main" id="{47D642DC-B097-481B-8F32-671DE6AB56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51">
              <a:extLst>
                <a:ext uri="{FF2B5EF4-FFF2-40B4-BE49-F238E27FC236}">
                  <a16:creationId xmlns:a16="http://schemas.microsoft.com/office/drawing/2014/main" id="{0D7CD8F4-0787-4106-9E76-FF0AFA0AC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52">
              <a:extLst>
                <a:ext uri="{FF2B5EF4-FFF2-40B4-BE49-F238E27FC236}">
                  <a16:creationId xmlns:a16="http://schemas.microsoft.com/office/drawing/2014/main" id="{3ED06726-52C5-468C-BEA2-0194993F8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53">
              <a:extLst>
                <a:ext uri="{FF2B5EF4-FFF2-40B4-BE49-F238E27FC236}">
                  <a16:creationId xmlns:a16="http://schemas.microsoft.com/office/drawing/2014/main" id="{1541CE8F-816C-4189-8522-7AAA7EABD8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6" name="Freeform 54">
              <a:extLst>
                <a:ext uri="{FF2B5EF4-FFF2-40B4-BE49-F238E27FC236}">
                  <a16:creationId xmlns:a16="http://schemas.microsoft.com/office/drawing/2014/main" id="{3D0F8D98-15AC-458C-B872-777F4BBF3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55">
              <a:extLst>
                <a:ext uri="{FF2B5EF4-FFF2-40B4-BE49-F238E27FC236}">
                  <a16:creationId xmlns:a16="http://schemas.microsoft.com/office/drawing/2014/main" id="{C9DE1ACE-C20F-4504-B0A1-5A37CA0D1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8" name="Freeform 56">
              <a:extLst>
                <a:ext uri="{FF2B5EF4-FFF2-40B4-BE49-F238E27FC236}">
                  <a16:creationId xmlns:a16="http://schemas.microsoft.com/office/drawing/2014/main" id="{E4BDEE62-868F-49A1-B97A-DE8EDC86F9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57">
              <a:extLst>
                <a:ext uri="{FF2B5EF4-FFF2-40B4-BE49-F238E27FC236}">
                  <a16:creationId xmlns:a16="http://schemas.microsoft.com/office/drawing/2014/main" id="{B71AB3E3-099B-47DC-AD0D-215F18FD3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58">
              <a:extLst>
                <a:ext uri="{FF2B5EF4-FFF2-40B4-BE49-F238E27FC236}">
                  <a16:creationId xmlns:a16="http://schemas.microsoft.com/office/drawing/2014/main" id="{7D4B7844-C6A2-45AA-9147-C1CEC0CB83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32" name="Group 131">
            <a:extLst>
              <a:ext uri="{FF2B5EF4-FFF2-40B4-BE49-F238E27FC236}">
                <a16:creationId xmlns:a16="http://schemas.microsoft.com/office/drawing/2014/main" id="{176E1971-1C4C-46C8-A821-637664280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3" name="Freeform 32">
              <a:extLst>
                <a:ext uri="{FF2B5EF4-FFF2-40B4-BE49-F238E27FC236}">
                  <a16:creationId xmlns:a16="http://schemas.microsoft.com/office/drawing/2014/main" id="{35FAC14F-8CA0-40F3-ADE4-31DBF8BD7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4" name="Freeform 33">
              <a:extLst>
                <a:ext uri="{FF2B5EF4-FFF2-40B4-BE49-F238E27FC236}">
                  <a16:creationId xmlns:a16="http://schemas.microsoft.com/office/drawing/2014/main" id="{778F8CB9-0C96-4B66-B943-C5BF1A1B5D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5" name="Freeform 34">
              <a:extLst>
                <a:ext uri="{FF2B5EF4-FFF2-40B4-BE49-F238E27FC236}">
                  <a16:creationId xmlns:a16="http://schemas.microsoft.com/office/drawing/2014/main" id="{DB1C8E93-74F9-42A0-B326-E06DC9C584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6" name="Freeform 35">
              <a:extLst>
                <a:ext uri="{FF2B5EF4-FFF2-40B4-BE49-F238E27FC236}">
                  <a16:creationId xmlns:a16="http://schemas.microsoft.com/office/drawing/2014/main" id="{EC6EA429-8E16-49E0-82D7-5846CDA76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7" name="Freeform 36">
              <a:extLst>
                <a:ext uri="{FF2B5EF4-FFF2-40B4-BE49-F238E27FC236}">
                  <a16:creationId xmlns:a16="http://schemas.microsoft.com/office/drawing/2014/main" id="{8F64C508-2357-44C9-93D8-FC81B85AE2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8" name="Freeform 37">
              <a:extLst>
                <a:ext uri="{FF2B5EF4-FFF2-40B4-BE49-F238E27FC236}">
                  <a16:creationId xmlns:a16="http://schemas.microsoft.com/office/drawing/2014/main" id="{82F6F3F7-8F51-41B4-AC2B-699593A1F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9" name="Freeform 38">
              <a:extLst>
                <a:ext uri="{FF2B5EF4-FFF2-40B4-BE49-F238E27FC236}">
                  <a16:creationId xmlns:a16="http://schemas.microsoft.com/office/drawing/2014/main" id="{6F2FC65A-DA31-4602-B324-E53F76BD93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0" name="Freeform 39">
              <a:extLst>
                <a:ext uri="{FF2B5EF4-FFF2-40B4-BE49-F238E27FC236}">
                  <a16:creationId xmlns:a16="http://schemas.microsoft.com/office/drawing/2014/main" id="{0E9B7CF9-E3CC-495E-A513-A8A1C2422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1" name="Freeform 40">
              <a:extLst>
                <a:ext uri="{FF2B5EF4-FFF2-40B4-BE49-F238E27FC236}">
                  <a16:creationId xmlns:a16="http://schemas.microsoft.com/office/drawing/2014/main" id="{35C09477-23EA-4E6A-A8C2-5B447B25E9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2" name="Rectangle 41">
              <a:extLst>
                <a:ext uri="{FF2B5EF4-FFF2-40B4-BE49-F238E27FC236}">
                  <a16:creationId xmlns:a16="http://schemas.microsoft.com/office/drawing/2014/main" id="{80A5D070-0FE6-4F72-8077-E259B2D35AE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pic>
        <p:nvPicPr>
          <p:cNvPr id="11" name="Graphic 10" descr="Alterations &amp; Tailoring with solid fill">
            <a:extLst>
              <a:ext uri="{FF2B5EF4-FFF2-40B4-BE49-F238E27FC236}">
                <a16:creationId xmlns:a16="http://schemas.microsoft.com/office/drawing/2014/main" id="{A3ADB674-64FD-AE47-9D56-2C915A0C09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28417" y="1464776"/>
            <a:ext cx="1442423" cy="1442423"/>
          </a:xfrm>
          <a:prstGeom prst="rect">
            <a:avLst/>
          </a:prstGeom>
        </p:spPr>
      </p:pic>
    </p:spTree>
    <p:extLst>
      <p:ext uri="{BB962C8B-B14F-4D97-AF65-F5344CB8AC3E}">
        <p14:creationId xmlns:p14="http://schemas.microsoft.com/office/powerpoint/2010/main" val="1510933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7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EF4763-EB4A-4A35-89EB-AD2763B48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1141413" y="618518"/>
            <a:ext cx="9905998" cy="1478570"/>
          </a:xfrm>
        </p:spPr>
        <p:txBody>
          <a:bodyPr>
            <a:normAutofit/>
          </a:bodyPr>
          <a:lstStyle/>
          <a:p>
            <a:r>
              <a:rPr lang="en-US" dirty="0"/>
              <a:t>Initial thoughts</a:t>
            </a:r>
          </a:p>
        </p:txBody>
      </p:sp>
      <p:graphicFrame>
        <p:nvGraphicFramePr>
          <p:cNvPr id="5" name="Content Placeholder 2">
            <a:extLst>
              <a:ext uri="{FF2B5EF4-FFF2-40B4-BE49-F238E27FC236}">
                <a16:creationId xmlns:a16="http://schemas.microsoft.com/office/drawing/2014/main" id="{B7620DE3-3A6F-4DF8-8F51-63E28D57C9B9}"/>
              </a:ext>
            </a:extLst>
          </p:cNvPr>
          <p:cNvGraphicFramePr>
            <a:graphicFrameLocks noGrp="1"/>
          </p:cNvGraphicFramePr>
          <p:nvPr>
            <p:ph idx="1"/>
            <p:extLst>
              <p:ext uri="{D42A27DB-BD31-4B8C-83A1-F6EECF244321}">
                <p14:modId xmlns:p14="http://schemas.microsoft.com/office/powerpoint/2010/main" val="548760957"/>
              </p:ext>
            </p:extLst>
          </p:nvPr>
        </p:nvGraphicFramePr>
        <p:xfrm>
          <a:off x="1141411" y="2440771"/>
          <a:ext cx="9905999" cy="3584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67652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92500" lnSpcReduction="20000"/>
          </a:bodyPr>
          <a:lstStyle/>
          <a:p>
            <a:r>
              <a:rPr lang="en-US" sz="1400" dirty="0">
                <a:solidFill>
                  <a:schemeClr val="bg1"/>
                </a:solidFill>
              </a:rPr>
              <a:t>Time series analysis is widely used in fields such as business, economics, finance, science, and engineering.</a:t>
            </a:r>
          </a:p>
          <a:p>
            <a:r>
              <a:rPr lang="en-US" sz="1400" dirty="0">
                <a:solidFill>
                  <a:schemeClr val="bg1"/>
                </a:solidFill>
              </a:rPr>
              <a:t>Our approach seeks to identify shifting economic phase and provide a framework for making asset allocation decisions according to the probability that asset may outperform or underperform.</a:t>
            </a:r>
          </a:p>
          <a:p>
            <a:r>
              <a:rPr lang="en-US" sz="1400" dirty="0">
                <a:solidFill>
                  <a:schemeClr val="bg1"/>
                </a:solidFill>
              </a:rPr>
              <a:t>Temporal Convolutional Networks have recently been applied to time series data where longer term memory of seasonality of the dataset are required</a:t>
            </a:r>
          </a:p>
          <a:p>
            <a:r>
              <a:rPr lang="en-US" sz="1400" dirty="0">
                <a:solidFill>
                  <a:schemeClr val="bg1"/>
                </a:solidFill>
              </a:rPr>
              <a:t>Research Encoder/Decoder and Knowledge Driven Event Embedding </a:t>
            </a:r>
          </a:p>
          <a:p>
            <a:pPr marL="0" indent="0">
              <a:buNone/>
            </a:pPr>
            <a:endParaRPr lang="en-US" sz="1400" dirty="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3"/>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1420894095"/>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B) Research: GA</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r>
              <a:rPr lang="en-US" sz="1400">
                <a:solidFill>
                  <a:srgbClr val="FFFFFF"/>
                </a:solidFill>
              </a:rPr>
              <a:t>The most common task to find parameters at which a particular function reaches its maxima value</a:t>
            </a:r>
          </a:p>
          <a:p>
            <a:pPr lvl="1"/>
            <a:r>
              <a:rPr lang="en-US" sz="1400">
                <a:solidFill>
                  <a:srgbClr val="FFFFFF"/>
                </a:solidFill>
              </a:rPr>
              <a:t>Black-box</a:t>
            </a:r>
          </a:p>
          <a:p>
            <a:pPr lvl="1"/>
            <a:r>
              <a:rPr lang="en-US" sz="1400">
                <a:solidFill>
                  <a:srgbClr val="FFFFFF"/>
                </a:solidFill>
              </a:rPr>
              <a:t>Gene Encoding</a:t>
            </a:r>
          </a:p>
          <a:p>
            <a:pPr lvl="1"/>
            <a:r>
              <a:rPr lang="en-US" sz="1400">
                <a:solidFill>
                  <a:srgbClr val="FFFFFF"/>
                </a:solidFill>
              </a:rPr>
              <a:t>Adaptive GA</a:t>
            </a:r>
          </a:p>
          <a:p>
            <a:r>
              <a:rPr lang="en-US" sz="1400">
                <a:solidFill>
                  <a:srgbClr val="FFFFFF"/>
                </a:solidFill>
              </a:rPr>
              <a:t>Determine fitness function and architecture of genetic algorithms</a:t>
            </a:r>
          </a:p>
          <a:p>
            <a:r>
              <a:rPr lang="en-US" sz="1400">
                <a:solidFill>
                  <a:srgbClr val="FFFFFF"/>
                </a:solidFill>
              </a:rPr>
              <a:t>Can an adaptive approach to selecting GA parameters be applied</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1026" name="Picture 2" descr="Genetic algorithms for feature selection | Neural Designer">
            <a:extLst>
              <a:ext uri="{FF2B5EF4-FFF2-40B4-BE49-F238E27FC236}">
                <a16:creationId xmlns:a16="http://schemas.microsoft.com/office/drawing/2014/main" id="{E29D893B-9BFA-FC40-A30D-F612AAA14EC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11778" y="1604521"/>
            <a:ext cx="6844045" cy="36444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8866304"/>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lvl="0"/>
            <a:r>
              <a:rPr lang="en-US" sz="1400" dirty="0">
                <a:solidFill>
                  <a:schemeClr val="bg1"/>
                </a:solidFill>
              </a:rPr>
              <a:t>Apply TCN network design and genetic algorithm approach to time series problem</a:t>
            </a:r>
          </a:p>
          <a:p>
            <a:pPr lvl="0"/>
            <a:r>
              <a:rPr lang="en-US" sz="1400" dirty="0">
                <a:solidFill>
                  <a:schemeClr val="bg1"/>
                </a:solidFill>
              </a:rPr>
              <a:t>Goal: Compare backpropagation to evolutionary approach</a:t>
            </a:r>
          </a:p>
          <a:p>
            <a:pPr lvl="0"/>
            <a:r>
              <a:rPr lang="en-US" sz="1400" dirty="0">
                <a:solidFill>
                  <a:schemeClr val="bg1"/>
                </a:solidFill>
              </a:rPr>
              <a:t>Output experiments across</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aphicFrame>
        <p:nvGraphicFramePr>
          <p:cNvPr id="16" name="Diagram 15">
            <a:extLst>
              <a:ext uri="{FF2B5EF4-FFF2-40B4-BE49-F238E27FC236}">
                <a16:creationId xmlns:a16="http://schemas.microsoft.com/office/drawing/2014/main" id="{D0255BD7-804A-7F46-A96D-AE6D4EA86C5B}"/>
              </a:ext>
            </a:extLst>
          </p:cNvPr>
          <p:cNvGraphicFramePr/>
          <p:nvPr>
            <p:extLst>
              <p:ext uri="{D42A27DB-BD31-4B8C-83A1-F6EECF244321}">
                <p14:modId xmlns:p14="http://schemas.microsoft.com/office/powerpoint/2010/main" val="3863572841"/>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35377590"/>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D)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77500" lnSpcReduction="20000"/>
          </a:bodyPr>
          <a:lstStyle/>
          <a:p>
            <a:pPr lvl="0"/>
            <a:r>
              <a:rPr lang="en-US" dirty="0">
                <a:solidFill>
                  <a:schemeClr val="bg1"/>
                </a:solidFill>
              </a:rPr>
              <a:t>Knowledge driven events (negative effects causing abrupt changes)</a:t>
            </a:r>
          </a:p>
          <a:p>
            <a:pPr lvl="1"/>
            <a:r>
              <a:rPr lang="en-US" dirty="0">
                <a:solidFill>
                  <a:schemeClr val="bg1"/>
                </a:solidFill>
              </a:rPr>
              <a:t>Incorporate abrupt model (negative effect)</a:t>
            </a:r>
          </a:p>
          <a:p>
            <a:pPr lvl="0"/>
            <a:r>
              <a:rPr lang="en-US" dirty="0">
                <a:solidFill>
                  <a:schemeClr val="bg1"/>
                </a:solidFill>
              </a:rPr>
              <a:t>Continuous learning (stream real-time data)</a:t>
            </a:r>
          </a:p>
          <a:p>
            <a:pPr lvl="0"/>
            <a:r>
              <a:rPr lang="en-US" dirty="0">
                <a:solidFill>
                  <a:schemeClr val="bg1"/>
                </a:solidFill>
              </a:rPr>
              <a:t>Output experiments across more recent designs (knowledge graphs / news events / current stock data)  </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aphicFrame>
        <p:nvGraphicFramePr>
          <p:cNvPr id="36" name="Diagram 35">
            <a:extLst>
              <a:ext uri="{FF2B5EF4-FFF2-40B4-BE49-F238E27FC236}">
                <a16:creationId xmlns:a16="http://schemas.microsoft.com/office/drawing/2014/main" id="{4ECE9990-1C25-9E4E-A43F-ADB916274466}"/>
              </a:ext>
            </a:extLst>
          </p:cNvPr>
          <p:cNvGraphicFramePr/>
          <p:nvPr>
            <p:extLst>
              <p:ext uri="{D42A27DB-BD31-4B8C-83A1-F6EECF244321}">
                <p14:modId xmlns:p14="http://schemas.microsoft.com/office/powerpoint/2010/main" val="3391822877"/>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2359055"/>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316660102"/>
              </p:ext>
            </p:extLst>
          </p:nvPr>
        </p:nvGraphicFramePr>
        <p:xfrm>
          <a:off x="4175923" y="30480"/>
          <a:ext cx="7803100" cy="6591186"/>
        </p:xfrm>
        <a:graphic>
          <a:graphicData uri="http://schemas.openxmlformats.org/drawingml/2006/table">
            <a:tbl>
              <a:tblPr firstRow="1" bandRow="1">
                <a:tableStyleId>{5C22544A-7EE6-4342-B048-85BDC9FD1C3A}</a:tableStyleId>
              </a:tblPr>
              <a:tblGrid>
                <a:gridCol w="1515167">
                  <a:extLst>
                    <a:ext uri="{9D8B030D-6E8A-4147-A177-3AD203B41FA5}">
                      <a16:colId xmlns:a16="http://schemas.microsoft.com/office/drawing/2014/main" val="3004956712"/>
                    </a:ext>
                  </a:extLst>
                </a:gridCol>
                <a:gridCol w="3686900">
                  <a:extLst>
                    <a:ext uri="{9D8B030D-6E8A-4147-A177-3AD203B41FA5}">
                      <a16:colId xmlns:a16="http://schemas.microsoft.com/office/drawing/2014/main" val="2212992145"/>
                    </a:ext>
                  </a:extLst>
                </a:gridCol>
                <a:gridCol w="2601033">
                  <a:extLst>
                    <a:ext uri="{9D8B030D-6E8A-4147-A177-3AD203B41FA5}">
                      <a16:colId xmlns:a16="http://schemas.microsoft.com/office/drawing/2014/main" val="1853068737"/>
                    </a:ext>
                  </a:extLst>
                </a:gridCol>
              </a:tblGrid>
              <a:tr h="296352">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450970">
                <a:tc>
                  <a:txBody>
                    <a:bodyPr/>
                    <a:lstStyle/>
                    <a:p>
                      <a:r>
                        <a:rPr lang="en-US" sz="1200" dirty="0"/>
                        <a:t>1</a:t>
                      </a:r>
                    </a:p>
                  </a:txBody>
                  <a:tcPr marL="167640" marR="167640" marT="83820" marB="83820"/>
                </a:tc>
                <a:tc>
                  <a:txBody>
                    <a:bodyPr/>
                    <a:lstStyle/>
                    <a:p>
                      <a:r>
                        <a:rPr lang="en-US" sz="1200" dirty="0"/>
                        <a:t>Temporal Convolutional Network Analysis</a:t>
                      </a:r>
                    </a:p>
                    <a:p>
                      <a:r>
                        <a:rPr lang="en-US" sz="1200" dirty="0">
                          <a:solidFill>
                            <a:schemeClr val="tx2"/>
                          </a:solidFill>
                          <a:hlinkClick r:id="rId4">
                            <a:extLst>
                              <a:ext uri="{A12FA001-AC4F-418D-AE19-62706E023703}">
                                <ahyp:hlinkClr xmlns:ahyp="http://schemas.microsoft.com/office/drawing/2018/hyperlinkcolor" val="tx"/>
                              </a:ext>
                            </a:extLst>
                          </a:hlinkClick>
                        </a:rPr>
                        <a:t>https://github.com/unit8co/darts</a:t>
                      </a:r>
                      <a:r>
                        <a:rPr lang="en-US" sz="1200" dirty="0">
                          <a:solidFill>
                            <a:schemeClr val="tx2"/>
                          </a:solidFill>
                        </a:rPr>
                        <a:t> </a:t>
                      </a:r>
                    </a:p>
                  </a:txBody>
                  <a:tcPr marL="167640" marR="167640" marT="83820" marB="83820"/>
                </a:tc>
                <a:tc>
                  <a:txBody>
                    <a:bodyPr/>
                    <a:lstStyle/>
                    <a:p>
                      <a:r>
                        <a:rPr lang="en-US" sz="1200" dirty="0"/>
                        <a:t>Schedule</a:t>
                      </a:r>
                    </a:p>
                  </a:txBody>
                  <a:tcPr marL="167640" marR="167640" marT="83820" marB="83820"/>
                </a:tc>
                <a:extLst>
                  <a:ext uri="{0D108BD9-81ED-4DB2-BD59-A6C34878D82A}">
                    <a16:rowId xmlns:a16="http://schemas.microsoft.com/office/drawing/2014/main" val="2093849513"/>
                  </a:ext>
                </a:extLst>
              </a:tr>
              <a:tr h="1069444">
                <a:tc>
                  <a:txBody>
                    <a:bodyPr/>
                    <a:lstStyle/>
                    <a:p>
                      <a:r>
                        <a:rPr lang="en-US" sz="1200" dirty="0"/>
                        <a:t>2/3</a:t>
                      </a:r>
                    </a:p>
                  </a:txBody>
                  <a:tcPr marL="167640" marR="167640" marT="83820" marB="83820"/>
                </a:tc>
                <a:tc>
                  <a:txBody>
                    <a:bodyPr/>
                    <a:lstStyle/>
                    <a:p>
                      <a:r>
                        <a:rPr lang="en-US" sz="1200" dirty="0"/>
                        <a:t>Standard TCN - Dilated Convolutional Layers</a:t>
                      </a:r>
                    </a:p>
                    <a:p>
                      <a:r>
                        <a:rPr lang="en-US" sz="1200" dirty="0">
                          <a:solidFill>
                            <a:schemeClr val="tx2"/>
                          </a:solidFill>
                          <a:hlinkClick r:id="rId5">
                            <a:extLst>
                              <a:ext uri="{A12FA001-AC4F-418D-AE19-62706E023703}">
                                <ahyp:hlinkClr xmlns:ahyp="http://schemas.microsoft.com/office/drawing/2018/hyperlinkcolor" val="tx"/>
                              </a:ext>
                            </a:extLst>
                          </a:hlinkClick>
                        </a:rPr>
                        <a:t>https://towardsdatascience.com/temporal-coils-intro-to-temporal-convolutional-networks-for-time-series-forecasting-in-python-5907c04febc6</a:t>
                      </a:r>
                      <a:r>
                        <a:rPr lang="en-US" sz="1200" dirty="0">
                          <a:solidFill>
                            <a:schemeClr val="tx2"/>
                          </a:solidFill>
                        </a:rPr>
                        <a:t> </a:t>
                      </a:r>
                    </a:p>
                    <a:p>
                      <a:r>
                        <a:rPr lang="en-US" sz="1200" dirty="0">
                          <a:solidFill>
                            <a:schemeClr val="tx2"/>
                          </a:solidFill>
                          <a:hlinkClick r:id="rId6">
                            <a:extLst>
                              <a:ext uri="{A12FA001-AC4F-418D-AE19-62706E023703}">
                                <ahyp:hlinkClr xmlns:ahyp="http://schemas.microsoft.com/office/drawing/2018/hyperlinkcolor" val="tx"/>
                              </a:ext>
                            </a:extLst>
                          </a:hlinkClick>
                        </a:rPr>
                        <a:t>https://github.com/philipperemy/keras-tcn</a:t>
                      </a:r>
                      <a:r>
                        <a:rPr lang="en-US" sz="1200" dirty="0">
                          <a:solidFill>
                            <a:schemeClr val="tx2"/>
                          </a:solidFill>
                        </a:rPr>
                        <a:t> </a:t>
                      </a:r>
                    </a:p>
                    <a:p>
                      <a:r>
                        <a:rPr lang="en-US" sz="1200" dirty="0">
                          <a:solidFill>
                            <a:schemeClr val="tx2"/>
                          </a:solidFill>
                          <a:hlinkClick r:id="rId7">
                            <a:extLst>
                              <a:ext uri="{A12FA001-AC4F-418D-AE19-62706E023703}">
                                <ahyp:hlinkClr xmlns:ahyp="http://schemas.microsoft.com/office/drawing/2018/hyperlinkcolor" val="tx"/>
                              </a:ext>
                            </a:extLst>
                          </a:hlinkClick>
                        </a:rPr>
                        <a:t>https://www.frbsf.org/economic-research/indicators-data/daily-news-sentiment-index/</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4091832062"/>
                  </a:ext>
                </a:extLst>
              </a:tr>
              <a:tr h="605589">
                <a:tc>
                  <a:txBody>
                    <a:bodyPr/>
                    <a:lstStyle/>
                    <a:p>
                      <a:r>
                        <a:rPr lang="en-US" sz="1200" dirty="0"/>
                        <a:t>4/5</a:t>
                      </a:r>
                    </a:p>
                  </a:txBody>
                  <a:tcPr marL="167640" marR="167640" marT="83820" marB="83820"/>
                </a:tc>
                <a:tc>
                  <a:txBody>
                    <a:bodyPr/>
                    <a:lstStyle/>
                    <a:p>
                      <a:r>
                        <a:rPr lang="en-US" sz="1200" dirty="0"/>
                        <a:t>Deep TCN</a:t>
                      </a:r>
                    </a:p>
                    <a:p>
                      <a:r>
                        <a:rPr lang="en-US" sz="1200" dirty="0">
                          <a:solidFill>
                            <a:schemeClr val="tx2"/>
                          </a:solidFill>
                          <a:hlinkClick r:id="rId8">
                            <a:extLst>
                              <a:ext uri="{A12FA001-AC4F-418D-AE19-62706E023703}">
                                <ahyp:hlinkClr xmlns:ahyp="http://schemas.microsoft.com/office/drawing/2018/hyperlinkcolor" val="tx"/>
                              </a:ext>
                            </a:extLst>
                          </a:hlinkClick>
                        </a:rPr>
                        <a:t>http://www.gm.fh-koeln.de/ciopwebpub/Thill20a.d/bioma2020-tcn.pdf</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3605024853"/>
                  </a:ext>
                </a:extLst>
              </a:tr>
              <a:tr h="760207">
                <a:tc>
                  <a:txBody>
                    <a:bodyPr/>
                    <a:lstStyle/>
                    <a:p>
                      <a:r>
                        <a:rPr lang="en-US" sz="1200" dirty="0"/>
                        <a:t>6/7</a:t>
                      </a:r>
                    </a:p>
                  </a:txBody>
                  <a:tcPr marL="167640" marR="167640" marT="83820" marB="83820"/>
                </a:tc>
                <a:tc>
                  <a:txBody>
                    <a:bodyPr/>
                    <a:lstStyle/>
                    <a:p>
                      <a:r>
                        <a:rPr lang="en-US" sz="1200" dirty="0">
                          <a:solidFill>
                            <a:schemeClr val="tx1"/>
                          </a:solidFill>
                        </a:rPr>
                        <a:t>N-BEAT - Neural Basis Expansion Analysis Time Series Forecasting</a:t>
                      </a:r>
                    </a:p>
                    <a:p>
                      <a:r>
                        <a:rPr lang="en-US" sz="1200" dirty="0">
                          <a:solidFill>
                            <a:schemeClr val="tx2"/>
                          </a:solidFill>
                          <a:hlinkClick r:id="rId9">
                            <a:extLst>
                              <a:ext uri="{A12FA001-AC4F-418D-AE19-62706E023703}">
                                <ahyp:hlinkClr xmlns:ahyp="http://schemas.microsoft.com/office/drawing/2018/hyperlinkcolor" val="tx"/>
                              </a:ext>
                            </a:extLst>
                          </a:hlinkClick>
                        </a:rPr>
                        <a:t>https://unit8co.github.io/darts/examples/07-NBEATS-examples.html</a:t>
                      </a:r>
                      <a:r>
                        <a:rPr lang="en-US" sz="1200" dirty="0">
                          <a:solidFill>
                            <a:schemeClr val="tx2"/>
                          </a:solidFill>
                        </a:rPr>
                        <a:t> </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2448084391"/>
                  </a:ext>
                </a:extLst>
              </a:tr>
              <a:tr h="1687917">
                <a:tc>
                  <a:txBody>
                    <a:bodyPr/>
                    <a:lstStyle/>
                    <a:p>
                      <a:r>
                        <a:rPr lang="en-US" sz="1200" dirty="0"/>
                        <a:t>8/9</a:t>
                      </a:r>
                    </a:p>
                  </a:txBody>
                  <a:tcPr marL="167640" marR="167640" marT="83820" marB="83820"/>
                </a:tc>
                <a:tc>
                  <a:txBody>
                    <a:bodyPr/>
                    <a:lstStyle/>
                    <a:p>
                      <a:r>
                        <a:rPr lang="en-US" sz="1200" dirty="0"/>
                        <a:t>Temporal </a:t>
                      </a:r>
                      <a:r>
                        <a:rPr lang="en-US" sz="1200"/>
                        <a:t>Fusion Transformer</a:t>
                      </a:r>
                      <a:endParaRPr lang="en-US" sz="1200" dirty="0"/>
                    </a:p>
                    <a:p>
                      <a:r>
                        <a:rPr lang="en-US" sz="1200" dirty="0">
                          <a:solidFill>
                            <a:schemeClr val="tx2"/>
                          </a:solidFill>
                          <a:hlinkClick r:id="rId10">
                            <a:extLst>
                              <a:ext uri="{A12FA001-AC4F-418D-AE19-62706E023703}">
                                <ahyp:hlinkClr xmlns:ahyp="http://schemas.microsoft.com/office/drawing/2018/hyperlinkcolor" val="tx"/>
                              </a:ext>
                            </a:extLst>
                          </a:hlinkClick>
                        </a:rPr>
                        <a:t>https://ai.googleblog.com/2021/12/interpretable-deep-learning-for-time.html</a:t>
                      </a:r>
                      <a:r>
                        <a:rPr lang="en-US" sz="1200" dirty="0">
                          <a:solidFill>
                            <a:schemeClr val="tx2"/>
                          </a:solidFill>
                        </a:rPr>
                        <a:t> </a:t>
                      </a:r>
                    </a:p>
                    <a:p>
                      <a:r>
                        <a:rPr lang="en-US" sz="1200" dirty="0">
                          <a:solidFill>
                            <a:schemeClr val="tx2"/>
                          </a:solidFill>
                          <a:hlinkClick r:id="rId11">
                            <a:extLst>
                              <a:ext uri="{A12FA001-AC4F-418D-AE19-62706E023703}">
                                <ahyp:hlinkClr xmlns:ahyp="http://schemas.microsoft.com/office/drawing/2018/hyperlinkcolor" val="tx"/>
                              </a:ext>
                            </a:extLst>
                          </a:hlinkClick>
                        </a:rPr>
                        <a:t>https://towardsdatascience.com/temporal-fusion-transformer-a-primer-on-deep-forecasting-in-python-4eb37f3f3594</a:t>
                      </a:r>
                      <a:r>
                        <a:rPr lang="en-US" sz="1200" dirty="0">
                          <a:solidFill>
                            <a:schemeClr val="tx2"/>
                          </a:solidFill>
                        </a:rPr>
                        <a:t> </a:t>
                      </a:r>
                    </a:p>
                    <a:p>
                      <a:r>
                        <a:rPr lang="en-US" sz="1200" dirty="0">
                          <a:solidFill>
                            <a:schemeClr val="tx2"/>
                          </a:solidFill>
                          <a:hlinkClick r:id="rId12">
                            <a:extLst>
                              <a:ext uri="{A12FA001-AC4F-418D-AE19-62706E023703}">
                                <ahyp:hlinkClr xmlns:ahyp="http://schemas.microsoft.com/office/drawing/2018/hyperlinkcolor" val="tx"/>
                              </a:ext>
                            </a:extLst>
                          </a:hlinkClick>
                        </a:rPr>
                        <a:t>https://unit8co.github.io/darts/examples/13-TFT-examples.html</a:t>
                      </a:r>
                      <a:r>
                        <a:rPr lang="en-US" sz="1200" dirty="0">
                          <a:solidFill>
                            <a:schemeClr val="tx2"/>
                          </a:solidFill>
                        </a:rPr>
                        <a:t> </a:t>
                      </a:r>
                    </a:p>
                  </a:txBody>
                  <a:tcPr marL="167640" marR="167640" marT="83820" marB="83820"/>
                </a:tc>
                <a:tc>
                  <a:txBody>
                    <a:bodyPr/>
                    <a:lstStyle/>
                    <a:p>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3418794744"/>
                  </a:ext>
                </a:extLst>
              </a:tr>
              <a:tr h="296352">
                <a:tc>
                  <a:txBody>
                    <a:bodyPr/>
                    <a:lstStyle/>
                    <a:p>
                      <a:r>
                        <a:rPr lang="en-US" sz="1200" dirty="0"/>
                        <a:t>10</a:t>
                      </a:r>
                    </a:p>
                  </a:txBody>
                  <a:tcPr marL="167640" marR="167640" marT="83820" marB="83820"/>
                </a:tc>
                <a:tc>
                  <a:txBody>
                    <a:bodyPr/>
                    <a:lstStyle/>
                    <a:p>
                      <a:r>
                        <a:rPr lang="en-US" sz="1200" dirty="0"/>
                        <a:t>Spring Break</a:t>
                      </a: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2734885658"/>
                  </a:ext>
                </a:extLst>
              </a:tr>
              <a:tr h="605589">
                <a:tc>
                  <a:txBody>
                    <a:bodyPr/>
                    <a:lstStyle/>
                    <a:p>
                      <a:r>
                        <a:rPr lang="en-US" sz="1200" dirty="0"/>
                        <a:t>11/12/13</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Goal: Best Network for Temporal prediction of time series data (e.g. market data)</a:t>
                      </a:r>
                    </a:p>
                  </a:txBody>
                  <a:tcPr marL="167640" marR="167640" marT="83820" marB="83820"/>
                </a:tc>
                <a:tc>
                  <a:txBody>
                    <a:bodyPr/>
                    <a:lstStyle/>
                    <a:p>
                      <a:r>
                        <a:rPr lang="en-US" sz="1200" dirty="0"/>
                        <a:t>Summary of results </a:t>
                      </a:r>
                    </a:p>
                  </a:txBody>
                  <a:tcPr marL="167640" marR="167640" marT="83820" marB="83820"/>
                </a:tc>
                <a:extLst>
                  <a:ext uri="{0D108BD9-81ED-4DB2-BD59-A6C34878D82A}">
                    <a16:rowId xmlns:a16="http://schemas.microsoft.com/office/drawing/2014/main" val="2127929524"/>
                  </a:ext>
                </a:extLst>
              </a:tr>
            </a:tbl>
          </a:graphicData>
        </a:graphic>
      </p:graphicFrame>
      <p:pic>
        <p:nvPicPr>
          <p:cNvPr id="5" name="Graphic 4" descr="Checkbox Checked with solid fill">
            <a:extLst>
              <a:ext uri="{FF2B5EF4-FFF2-40B4-BE49-F238E27FC236}">
                <a16:creationId xmlns:a16="http://schemas.microsoft.com/office/drawing/2014/main" id="{078F9A96-76A8-FB49-BF74-90BB7E0626E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1354"/>
            <a:ext cx="647700" cy="647700"/>
          </a:xfrm>
          <a:prstGeom prst="rect">
            <a:avLst/>
          </a:prstGeom>
        </p:spPr>
      </p:pic>
      <p:pic>
        <p:nvPicPr>
          <p:cNvPr id="65" name="Graphic 64" descr="Checkbox Checked with solid fill">
            <a:extLst>
              <a:ext uri="{FF2B5EF4-FFF2-40B4-BE49-F238E27FC236}">
                <a16:creationId xmlns:a16="http://schemas.microsoft.com/office/drawing/2014/main" id="{CA48A761-9F7A-E941-9659-60B98CEBA03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899048"/>
            <a:ext cx="647700" cy="647700"/>
          </a:xfrm>
          <a:prstGeom prst="rect">
            <a:avLst/>
          </a:prstGeom>
        </p:spPr>
      </p:pic>
      <p:pic>
        <p:nvPicPr>
          <p:cNvPr id="66" name="Graphic 65" descr="Checkbox Checked with solid fill">
            <a:extLst>
              <a:ext uri="{FF2B5EF4-FFF2-40B4-BE49-F238E27FC236}">
                <a16:creationId xmlns:a16="http://schemas.microsoft.com/office/drawing/2014/main" id="{8347E073-F0C5-EE4A-BA86-33CC139B737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2355579"/>
            <a:ext cx="647700" cy="647700"/>
          </a:xfrm>
          <a:prstGeom prst="rect">
            <a:avLst/>
          </a:prstGeom>
        </p:spPr>
      </p:pic>
      <p:pic>
        <p:nvPicPr>
          <p:cNvPr id="67" name="Graphic 66" descr="Checkbox Checked with solid fill">
            <a:extLst>
              <a:ext uri="{FF2B5EF4-FFF2-40B4-BE49-F238E27FC236}">
                <a16:creationId xmlns:a16="http://schemas.microsoft.com/office/drawing/2014/main" id="{2C41A192-948F-1C43-A7E1-1D18BE1B27A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91912"/>
            <a:ext cx="647700" cy="647700"/>
          </a:xfrm>
          <a:prstGeom prst="rect">
            <a:avLst/>
          </a:prstGeom>
        </p:spPr>
      </p:pic>
    </p:spTree>
    <p:extLst>
      <p:ext uri="{BB962C8B-B14F-4D97-AF65-F5344CB8AC3E}">
        <p14:creationId xmlns:p14="http://schemas.microsoft.com/office/powerpoint/2010/main" val="986327258"/>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6"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7"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4"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5"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9"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0"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0"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1"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42"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3"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4"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5"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6"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7"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8"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9"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0"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1"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2"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3"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54"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5"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6"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7"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8"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9"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0"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1"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2"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3"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4"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5"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6"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grpSp>
      <p:grpSp>
        <p:nvGrpSpPr>
          <p:cNvPr id="68" name="Group 67">
            <a:extLst>
              <a:ext uri="{FF2B5EF4-FFF2-40B4-BE49-F238E27FC236}">
                <a16:creationId xmlns:a16="http://schemas.microsoft.com/office/drawing/2014/main" id="{9BE10567-6165-46A7-867D-4690A16B4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9" name="Rectangle 68">
              <a:extLst>
                <a:ext uri="{FF2B5EF4-FFF2-40B4-BE49-F238E27FC236}">
                  <a16:creationId xmlns:a16="http://schemas.microsoft.com/office/drawing/2014/main" id="{0F4DB1F4-429C-4C85-85D7-C4D81996D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Picture 2">
              <a:extLst>
                <a:ext uri="{FF2B5EF4-FFF2-40B4-BE49-F238E27FC236}">
                  <a16:creationId xmlns:a16="http://schemas.microsoft.com/office/drawing/2014/main" id="{159C0DA6-71D9-4C96-A774-7FADF5E0A4C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sp>
        <p:nvSpPr>
          <p:cNvPr id="72" name="Round Diagonal Corner Rectangle 7">
            <a:extLst>
              <a:ext uri="{FF2B5EF4-FFF2-40B4-BE49-F238E27FC236}">
                <a16:creationId xmlns:a16="http://schemas.microsoft.com/office/drawing/2014/main" id="{4B24F6DB-F114-44A7-BB56-D401884E4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4" name="Group 73">
            <a:extLst>
              <a:ext uri="{FF2B5EF4-FFF2-40B4-BE49-F238E27FC236}">
                <a16:creationId xmlns:a16="http://schemas.microsoft.com/office/drawing/2014/main" id="{4DB50ECD-225E-4F81-AF7B-706DD05F3B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a:effectLst/>
        </p:grpSpPr>
        <p:sp>
          <p:nvSpPr>
            <p:cNvPr id="75" name="Freeform 32">
              <a:extLst>
                <a:ext uri="{FF2B5EF4-FFF2-40B4-BE49-F238E27FC236}">
                  <a16:creationId xmlns:a16="http://schemas.microsoft.com/office/drawing/2014/main" id="{CBC3B006-1357-4969-BC3D-CDD91E492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6" name="Freeform 33">
              <a:extLst>
                <a:ext uri="{FF2B5EF4-FFF2-40B4-BE49-F238E27FC236}">
                  <a16:creationId xmlns:a16="http://schemas.microsoft.com/office/drawing/2014/main" id="{0D6E4F1D-B331-41B5-90EF-2236C1EE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7" name="Freeform 34">
              <a:extLst>
                <a:ext uri="{FF2B5EF4-FFF2-40B4-BE49-F238E27FC236}">
                  <a16:creationId xmlns:a16="http://schemas.microsoft.com/office/drawing/2014/main" id="{54A60014-21DF-44E5-9137-433571885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8" name="Freeform 37">
              <a:extLst>
                <a:ext uri="{FF2B5EF4-FFF2-40B4-BE49-F238E27FC236}">
                  <a16:creationId xmlns:a16="http://schemas.microsoft.com/office/drawing/2014/main" id="{40B768C0-B003-45F4-9A06-EA3509A90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5">
              <a:extLst>
                <a:ext uri="{FF2B5EF4-FFF2-40B4-BE49-F238E27FC236}">
                  <a16:creationId xmlns:a16="http://schemas.microsoft.com/office/drawing/2014/main" id="{5E479182-2054-4AD9-823D-81CFAD7F2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36">
              <a:extLst>
                <a:ext uri="{FF2B5EF4-FFF2-40B4-BE49-F238E27FC236}">
                  <a16:creationId xmlns:a16="http://schemas.microsoft.com/office/drawing/2014/main" id="{A7D912CF-756A-41F1-8BF1-5BA7D1BD05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Freeform 38">
              <a:extLst>
                <a:ext uri="{FF2B5EF4-FFF2-40B4-BE49-F238E27FC236}">
                  <a16:creationId xmlns:a16="http://schemas.microsoft.com/office/drawing/2014/main" id="{734B6F35-2160-44B1-AB00-F628C84B14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9">
              <a:extLst>
                <a:ext uri="{FF2B5EF4-FFF2-40B4-BE49-F238E27FC236}">
                  <a16:creationId xmlns:a16="http://schemas.microsoft.com/office/drawing/2014/main" id="{D8657E76-4F63-44FE-86C5-54CA174FC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40">
              <a:extLst>
                <a:ext uri="{FF2B5EF4-FFF2-40B4-BE49-F238E27FC236}">
                  <a16:creationId xmlns:a16="http://schemas.microsoft.com/office/drawing/2014/main" id="{482CEB8C-90E5-4152-8B52-A2881B98A3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Rectangle 41">
              <a:extLst>
                <a:ext uri="{FF2B5EF4-FFF2-40B4-BE49-F238E27FC236}">
                  <a16:creationId xmlns:a16="http://schemas.microsoft.com/office/drawing/2014/main" id="{85010FC2-BC4C-4692-876D-7FE363BFC6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2">
              <a:extLst>
                <a:ext uri="{FF2B5EF4-FFF2-40B4-BE49-F238E27FC236}">
                  <a16:creationId xmlns:a16="http://schemas.microsoft.com/office/drawing/2014/main" id="{714C1223-2B78-4715-9ACB-079A60D16D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3">
              <a:extLst>
                <a:ext uri="{FF2B5EF4-FFF2-40B4-BE49-F238E27FC236}">
                  <a16:creationId xmlns:a16="http://schemas.microsoft.com/office/drawing/2014/main" id="{1D9109D3-C92A-410B-9B43-5F02B2D84E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4">
              <a:extLst>
                <a:ext uri="{FF2B5EF4-FFF2-40B4-BE49-F238E27FC236}">
                  <a16:creationId xmlns:a16="http://schemas.microsoft.com/office/drawing/2014/main" id="{EF5B327A-A1AE-42F3-815E-84F4AA294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7">
              <a:extLst>
                <a:ext uri="{FF2B5EF4-FFF2-40B4-BE49-F238E27FC236}">
                  <a16:creationId xmlns:a16="http://schemas.microsoft.com/office/drawing/2014/main" id="{77738BDE-751F-4D4C-B4C4-C9DF3EA29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5">
              <a:extLst>
                <a:ext uri="{FF2B5EF4-FFF2-40B4-BE49-F238E27FC236}">
                  <a16:creationId xmlns:a16="http://schemas.microsoft.com/office/drawing/2014/main" id="{9C8C4AD6-72BF-490C-963C-97C7FD7E7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6">
              <a:extLst>
                <a:ext uri="{FF2B5EF4-FFF2-40B4-BE49-F238E27FC236}">
                  <a16:creationId xmlns:a16="http://schemas.microsoft.com/office/drawing/2014/main" id="{94990E31-5AA8-4502-A963-CE1B539DAC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8">
              <a:extLst>
                <a:ext uri="{FF2B5EF4-FFF2-40B4-BE49-F238E27FC236}">
                  <a16:creationId xmlns:a16="http://schemas.microsoft.com/office/drawing/2014/main" id="{9E703E9D-ED76-449C-A8C0-7A1E24B8B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39">
              <a:extLst>
                <a:ext uri="{FF2B5EF4-FFF2-40B4-BE49-F238E27FC236}">
                  <a16:creationId xmlns:a16="http://schemas.microsoft.com/office/drawing/2014/main" id="{C70A75E8-C815-4CCF-ABEE-83F19BFE0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Freeform 40">
              <a:extLst>
                <a:ext uri="{FF2B5EF4-FFF2-40B4-BE49-F238E27FC236}">
                  <a16:creationId xmlns:a16="http://schemas.microsoft.com/office/drawing/2014/main" id="{E15638E1-6A92-4D31-A034-853A65A754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4" name="Rectangle 41">
              <a:extLst>
                <a:ext uri="{FF2B5EF4-FFF2-40B4-BE49-F238E27FC236}">
                  <a16:creationId xmlns:a16="http://schemas.microsoft.com/office/drawing/2014/main" id="{EA3E8D58-D52B-4300-8A50-5696430D1A6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sp>
        <p:nvSpPr>
          <p:cNvPr id="4" name="Title 3">
            <a:extLst>
              <a:ext uri="{FF2B5EF4-FFF2-40B4-BE49-F238E27FC236}">
                <a16:creationId xmlns:a16="http://schemas.microsoft.com/office/drawing/2014/main" id="{1ACBDC03-E77F-024B-B72E-24B3E98A61BD}"/>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a:solidFill>
                  <a:srgbClr val="FFFFFF"/>
                </a:solidFill>
              </a:rPr>
              <a:t>Appendix</a:t>
            </a:r>
          </a:p>
        </p:txBody>
      </p:sp>
      <p:sp>
        <p:nvSpPr>
          <p:cNvPr id="5" name="Text Placeholder 4">
            <a:extLst>
              <a:ext uri="{FF2B5EF4-FFF2-40B4-BE49-F238E27FC236}">
                <a16:creationId xmlns:a16="http://schemas.microsoft.com/office/drawing/2014/main" id="{95BF8921-7C54-B247-9D03-E67C9AAF439F}"/>
              </a:ext>
            </a:extLst>
          </p:cNvPr>
          <p:cNvSpPr>
            <a:spLocks noGrp="1"/>
          </p:cNvSpPr>
          <p:nvPr>
            <p:ph type="body" idx="1"/>
          </p:nvPr>
        </p:nvSpPr>
        <p:spPr>
          <a:xfrm>
            <a:off x="2667001" y="3602038"/>
            <a:ext cx="6857999" cy="953029"/>
          </a:xfrm>
        </p:spPr>
        <p:txBody>
          <a:bodyPr vert="horz" lIns="91440" tIns="45720" rIns="91440" bIns="45720" rtlCol="0">
            <a:normAutofit/>
          </a:bodyPr>
          <a:lstStyle/>
          <a:p>
            <a:pPr algn="ctr"/>
            <a:r>
              <a:rPr lang="en-US" sz="2000" dirty="0">
                <a:solidFill>
                  <a:schemeClr val="bg2"/>
                </a:solidFill>
              </a:rPr>
              <a:t>Charts</a:t>
            </a:r>
          </a:p>
        </p:txBody>
      </p:sp>
    </p:spTree>
    <p:extLst>
      <p:ext uri="{BB962C8B-B14F-4D97-AF65-F5344CB8AC3E}">
        <p14:creationId xmlns:p14="http://schemas.microsoft.com/office/powerpoint/2010/main" val="255786685"/>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71770-5E61-F84B-A011-1CDD74E6D800}"/>
              </a:ext>
            </a:extLst>
          </p:cNvPr>
          <p:cNvSpPr>
            <a:spLocks noGrp="1"/>
          </p:cNvSpPr>
          <p:nvPr>
            <p:ph type="title"/>
          </p:nvPr>
        </p:nvSpPr>
        <p:spPr>
          <a:xfrm>
            <a:off x="1141413" y="618518"/>
            <a:ext cx="4459286" cy="1478570"/>
          </a:xfrm>
        </p:spPr>
        <p:txBody>
          <a:bodyPr>
            <a:normAutofit/>
          </a:bodyPr>
          <a:lstStyle/>
          <a:p>
            <a:r>
              <a:rPr lang="en-US" sz="3200" dirty="0"/>
              <a:t>Problem statement prediction</a:t>
            </a:r>
          </a:p>
        </p:txBody>
      </p:sp>
      <p:sp>
        <p:nvSpPr>
          <p:cNvPr id="3" name="Content Placeholder 2">
            <a:extLst>
              <a:ext uri="{FF2B5EF4-FFF2-40B4-BE49-F238E27FC236}">
                <a16:creationId xmlns:a16="http://schemas.microsoft.com/office/drawing/2014/main" id="{0362B61B-BB5D-6D46-AC5D-605439829970}"/>
              </a:ext>
            </a:extLst>
          </p:cNvPr>
          <p:cNvSpPr>
            <a:spLocks noGrp="1"/>
          </p:cNvSpPr>
          <p:nvPr>
            <p:ph idx="1"/>
          </p:nvPr>
        </p:nvSpPr>
        <p:spPr>
          <a:xfrm>
            <a:off x="1141412" y="2249487"/>
            <a:ext cx="4459287" cy="3965046"/>
          </a:xfrm>
        </p:spPr>
        <p:txBody>
          <a:bodyPr>
            <a:normAutofit/>
          </a:bodyPr>
          <a:lstStyle/>
          <a:p>
            <a:pPr>
              <a:lnSpc>
                <a:spcPct val="110000"/>
              </a:lnSpc>
            </a:pPr>
            <a:r>
              <a:rPr lang="en-US" sz="1400" dirty="0"/>
              <a:t>Our approach seeks to identify shifting economic phase and provide a framework for making asset allocation decisions according to the probability that asset may outperform or underperform.</a:t>
            </a:r>
          </a:p>
          <a:p>
            <a:pPr lvl="1">
              <a:lnSpc>
                <a:spcPct val="110000"/>
              </a:lnSpc>
            </a:pPr>
            <a:r>
              <a:rPr lang="en-US" sz="1400" dirty="0"/>
              <a:t>In intermediate-term how is asset performance driven by interest rates and inflation?</a:t>
            </a:r>
          </a:p>
          <a:p>
            <a:pPr lvl="1">
              <a:lnSpc>
                <a:spcPct val="110000"/>
              </a:lnSpc>
            </a:pPr>
            <a:r>
              <a:rPr lang="en-US" sz="1400" dirty="0"/>
              <a:t>Can we determine sector performance based on the business cycle (early, mid, late, recession)?</a:t>
            </a:r>
          </a:p>
          <a:p>
            <a:pPr lvl="1">
              <a:lnSpc>
                <a:spcPct val="110000"/>
              </a:lnSpc>
            </a:pPr>
            <a:r>
              <a:rPr lang="en-US" sz="1400" dirty="0"/>
              <a:t>Can we manage extrapolation bias (too much emphasis on recent price movements)?</a:t>
            </a:r>
          </a:p>
          <a:p>
            <a:pPr lvl="1">
              <a:lnSpc>
                <a:spcPct val="110000"/>
              </a:lnSpc>
            </a:pPr>
            <a:r>
              <a:rPr lang="en-US" sz="1400" dirty="0"/>
              <a:t>Can we improve accuracy of phase identification?</a:t>
            </a:r>
          </a:p>
          <a:p>
            <a:pPr>
              <a:lnSpc>
                <a:spcPct val="110000"/>
              </a:lnSpc>
            </a:pPr>
            <a:endParaRPr lang="en-US" sz="1400" dirty="0"/>
          </a:p>
        </p:txBody>
      </p:sp>
      <p:pic>
        <p:nvPicPr>
          <p:cNvPr id="2049" name="Picture 4" descr="Image result for business cycle impact on asset classes">
            <a:extLst>
              <a:ext uri="{FF2B5EF4-FFF2-40B4-BE49-F238E27FC236}">
                <a16:creationId xmlns:a16="http://schemas.microsoft.com/office/drawing/2014/main" id="{702783B8-BA7B-4045-A51B-02EB85B0AA0A}"/>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tretch>
            <a:fillRect/>
          </a:stretch>
        </p:blipFill>
        <p:spPr bwMode="auto">
          <a:xfrm>
            <a:off x="6096000" y="1970611"/>
            <a:ext cx="5456279" cy="2891828"/>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Rectangle 2">
            <a:extLst>
              <a:ext uri="{FF2B5EF4-FFF2-40B4-BE49-F238E27FC236}">
                <a16:creationId xmlns:a16="http://schemas.microsoft.com/office/drawing/2014/main" id="{3ED35D30-86AC-504F-9C4A-58B8BD4C7C3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5105281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74E7B-8606-E543-8D2D-CD0128CAFA95}"/>
              </a:ext>
            </a:extLst>
          </p:cNvPr>
          <p:cNvSpPr>
            <a:spLocks noGrp="1"/>
          </p:cNvSpPr>
          <p:nvPr>
            <p:ph type="title"/>
          </p:nvPr>
        </p:nvSpPr>
        <p:spPr/>
        <p:txBody>
          <a:bodyPr/>
          <a:lstStyle/>
          <a:p>
            <a:r>
              <a:rPr lang="en-US" dirty="0"/>
              <a:t>Dataset – Federal reserve</a:t>
            </a:r>
          </a:p>
        </p:txBody>
      </p:sp>
      <p:sp>
        <p:nvSpPr>
          <p:cNvPr id="3" name="Content Placeholder 2">
            <a:extLst>
              <a:ext uri="{FF2B5EF4-FFF2-40B4-BE49-F238E27FC236}">
                <a16:creationId xmlns:a16="http://schemas.microsoft.com/office/drawing/2014/main" id="{D5CFFA1B-5429-A045-8F72-892F910CA645}"/>
              </a:ext>
            </a:extLst>
          </p:cNvPr>
          <p:cNvSpPr>
            <a:spLocks noGrp="1"/>
          </p:cNvSpPr>
          <p:nvPr>
            <p:ph idx="1"/>
          </p:nvPr>
        </p:nvSpPr>
        <p:spPr>
          <a:xfrm>
            <a:off x="1141412" y="2249486"/>
            <a:ext cx="9905999" cy="4240213"/>
          </a:xfrm>
        </p:spPr>
        <p:txBody>
          <a:bodyPr>
            <a:normAutofit/>
          </a:bodyPr>
          <a:lstStyle/>
          <a:p>
            <a:r>
              <a:rPr lang="en-US" sz="1000" dirty="0"/>
              <a:t>Table that shows all macro, all sector and broad asset classes </a:t>
            </a:r>
          </a:p>
          <a:p>
            <a:pPr lvl="1"/>
            <a:r>
              <a:rPr lang="en-US" sz="1000" dirty="0"/>
              <a:t>Crude Oil (</a:t>
            </a:r>
            <a:r>
              <a:rPr lang="en-US" sz="1000" dirty="0">
                <a:hlinkClick r:id="rId3"/>
              </a:rPr>
              <a:t>https://fred.stlouisfed.org/series/DCOILWTICO</a:t>
            </a:r>
            <a:r>
              <a:rPr lang="en-US" sz="1000" dirty="0"/>
              <a:t>) – 1986 - 2021</a:t>
            </a:r>
          </a:p>
          <a:p>
            <a:pPr lvl="2"/>
            <a:r>
              <a:rPr lang="en-US" sz="1000" dirty="0"/>
              <a:t>Dollars per barrel</a:t>
            </a:r>
          </a:p>
          <a:p>
            <a:pPr lvl="1"/>
            <a:r>
              <a:rPr lang="en-US" sz="1000" dirty="0"/>
              <a:t>Inflation (</a:t>
            </a:r>
            <a:r>
              <a:rPr lang="en-US" sz="1000" dirty="0">
                <a:hlinkClick r:id="rId4"/>
              </a:rPr>
              <a:t>https://fred.stlouisfed.org/series/T10YIE</a:t>
            </a:r>
            <a:r>
              <a:rPr lang="en-US" sz="1000" dirty="0"/>
              <a:t>) -2003 .- 2021</a:t>
            </a:r>
          </a:p>
          <a:p>
            <a:pPr lvl="2"/>
            <a:r>
              <a:rPr lang="en-US" sz="1000" dirty="0"/>
              <a:t>The latest value implies what market participants expect inflation to be in the next 10 years, on average</a:t>
            </a:r>
          </a:p>
          <a:p>
            <a:pPr lvl="1"/>
            <a:r>
              <a:rPr lang="en-US" sz="1000" dirty="0"/>
              <a:t>CPI (</a:t>
            </a:r>
            <a:r>
              <a:rPr lang="en-US" sz="1000" dirty="0">
                <a:hlinkClick r:id="rId5"/>
              </a:rPr>
              <a:t>https://fred.stlouisfed.org/series/CPIAUCSL</a:t>
            </a:r>
            <a:r>
              <a:rPr lang="en-US" sz="1000" dirty="0"/>
              <a:t>) - 1947 – 2021</a:t>
            </a:r>
          </a:p>
          <a:p>
            <a:pPr lvl="2"/>
            <a:r>
              <a:rPr lang="en-US" sz="1000" dirty="0"/>
              <a:t>A measure of the average monthly change in the price for goods and services paid by urban consumers between any two time periods. It can also represent the buying habits of urban consumer</a:t>
            </a:r>
          </a:p>
          <a:p>
            <a:pPr lvl="1"/>
            <a:r>
              <a:rPr lang="en-US" sz="1000" dirty="0"/>
              <a:t>Trade Weighted Dollar Index (</a:t>
            </a:r>
            <a:r>
              <a:rPr lang="en-US" sz="1000" dirty="0">
                <a:hlinkClick r:id="rId6"/>
              </a:rPr>
              <a:t>https://fred.stlouisfed.org/series/DTWEXAFEGS</a:t>
            </a:r>
            <a:r>
              <a:rPr lang="en-US" sz="1000" dirty="0"/>
              <a:t>) – 2006 – 2021</a:t>
            </a:r>
          </a:p>
          <a:p>
            <a:pPr lvl="2"/>
            <a:r>
              <a:rPr lang="en-US" sz="1000" dirty="0"/>
              <a:t>A measure of the US dollar to other world currencies</a:t>
            </a:r>
          </a:p>
          <a:p>
            <a:pPr lvl="1"/>
            <a:r>
              <a:rPr lang="en-US" sz="1000" dirty="0"/>
              <a:t>Real Gross Domestic Product (</a:t>
            </a:r>
            <a:r>
              <a:rPr lang="en-US" sz="1000" dirty="0">
                <a:hlinkClick r:id="rId7"/>
              </a:rPr>
              <a:t>https://fred.stlouisfed.org/series/A191RL1Q225SBEA</a:t>
            </a:r>
            <a:r>
              <a:rPr lang="en-US" sz="1000" dirty="0"/>
              <a:t>) – 1947 - 2021</a:t>
            </a:r>
          </a:p>
          <a:p>
            <a:pPr lvl="2"/>
            <a:r>
              <a:rPr lang="en-US" sz="1000" dirty="0"/>
              <a:t>Gross domestic product (GDP) is the value of the goods and services produced by the nation's economy less the value of the goods and services used up in production</a:t>
            </a:r>
          </a:p>
          <a:p>
            <a:pPr lvl="1"/>
            <a:r>
              <a:rPr lang="en-US" sz="1000" dirty="0"/>
              <a:t>Unemployment (</a:t>
            </a:r>
            <a:r>
              <a:rPr lang="en-US" sz="1000" dirty="0">
                <a:hlinkClick r:id="rId8"/>
              </a:rPr>
              <a:t>https://fred.stlouisfed.org/series/UNRATE</a:t>
            </a:r>
            <a:r>
              <a:rPr lang="en-US" sz="1000" dirty="0"/>
              <a:t>) – 1948 – 2021</a:t>
            </a:r>
          </a:p>
          <a:p>
            <a:pPr lvl="2"/>
            <a:r>
              <a:rPr lang="en-US" sz="1000" dirty="0"/>
              <a:t>The unemployment rate represents the number of unemployed as a percentage of the labor force</a:t>
            </a:r>
          </a:p>
          <a:p>
            <a:pPr lvl="1"/>
            <a:r>
              <a:rPr lang="en-US" sz="1000" dirty="0"/>
              <a:t>Recession Data (</a:t>
            </a:r>
            <a:r>
              <a:rPr lang="en-US" sz="1000" dirty="0">
                <a:hlinkClick r:id="rId9"/>
              </a:rPr>
              <a:t>https://fred.stlouisfed.org/series/USREC</a:t>
            </a:r>
            <a:r>
              <a:rPr lang="en-US" sz="1000" dirty="0"/>
              <a:t>) – 1854 – 2021</a:t>
            </a:r>
          </a:p>
          <a:p>
            <a:pPr lvl="2"/>
            <a:r>
              <a:rPr lang="en-US" sz="1000" dirty="0"/>
              <a:t>This time series is an interpretation of US Business Cycle Expansions and Contractions data provided by </a:t>
            </a:r>
            <a:r>
              <a:rPr lang="en-US" sz="1000" dirty="0">
                <a:hlinkClick r:id="rId10"/>
              </a:rPr>
              <a:t>The National Bureau of Economic Research</a:t>
            </a:r>
            <a:r>
              <a:rPr lang="en-US" sz="1000" dirty="0"/>
              <a:t> </a:t>
            </a:r>
          </a:p>
        </p:txBody>
      </p:sp>
      <p:graphicFrame>
        <p:nvGraphicFramePr>
          <p:cNvPr id="4" name="Table 4">
            <a:extLst>
              <a:ext uri="{FF2B5EF4-FFF2-40B4-BE49-F238E27FC236}">
                <a16:creationId xmlns:a16="http://schemas.microsoft.com/office/drawing/2014/main" id="{541792F3-2510-B140-BC8B-DEC085379C3C}"/>
              </a:ext>
            </a:extLst>
          </p:cNvPr>
          <p:cNvGraphicFramePr>
            <a:graphicFrameLocks noGrp="1"/>
          </p:cNvGraphicFramePr>
          <p:nvPr/>
        </p:nvGraphicFramePr>
        <p:xfrm>
          <a:off x="736600" y="1726248"/>
          <a:ext cx="11061702" cy="37084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3365904012"/>
                    </a:ext>
                  </a:extLst>
                </a:gridCol>
                <a:gridCol w="1270000">
                  <a:extLst>
                    <a:ext uri="{9D8B030D-6E8A-4147-A177-3AD203B41FA5}">
                      <a16:colId xmlns:a16="http://schemas.microsoft.com/office/drawing/2014/main" val="240946553"/>
                    </a:ext>
                  </a:extLst>
                </a:gridCol>
                <a:gridCol w="774700">
                  <a:extLst>
                    <a:ext uri="{9D8B030D-6E8A-4147-A177-3AD203B41FA5}">
                      <a16:colId xmlns:a16="http://schemas.microsoft.com/office/drawing/2014/main" val="2655343129"/>
                    </a:ext>
                  </a:extLst>
                </a:gridCol>
                <a:gridCol w="1587500">
                  <a:extLst>
                    <a:ext uri="{9D8B030D-6E8A-4147-A177-3AD203B41FA5}">
                      <a16:colId xmlns:a16="http://schemas.microsoft.com/office/drawing/2014/main" val="2832808057"/>
                    </a:ext>
                  </a:extLst>
                </a:gridCol>
                <a:gridCol w="1066800">
                  <a:extLst>
                    <a:ext uri="{9D8B030D-6E8A-4147-A177-3AD203B41FA5}">
                      <a16:colId xmlns:a16="http://schemas.microsoft.com/office/drawing/2014/main" val="1753889333"/>
                    </a:ext>
                  </a:extLst>
                </a:gridCol>
                <a:gridCol w="2571751">
                  <a:extLst>
                    <a:ext uri="{9D8B030D-6E8A-4147-A177-3AD203B41FA5}">
                      <a16:colId xmlns:a16="http://schemas.microsoft.com/office/drawing/2014/main" val="3630363454"/>
                    </a:ext>
                  </a:extLst>
                </a:gridCol>
                <a:gridCol w="2571751">
                  <a:extLst>
                    <a:ext uri="{9D8B030D-6E8A-4147-A177-3AD203B41FA5}">
                      <a16:colId xmlns:a16="http://schemas.microsoft.com/office/drawing/2014/main" val="1491761191"/>
                    </a:ext>
                  </a:extLst>
                </a:gridCol>
              </a:tblGrid>
              <a:tr h="370840">
                <a:tc>
                  <a:txBody>
                    <a:bodyPr/>
                    <a:lstStyle/>
                    <a:p>
                      <a:r>
                        <a:rPr lang="en-US" dirty="0"/>
                        <a:t>Oil</a:t>
                      </a:r>
                    </a:p>
                  </a:txBody>
                  <a:tcPr/>
                </a:tc>
                <a:tc>
                  <a:txBody>
                    <a:bodyPr/>
                    <a:lstStyle/>
                    <a:p>
                      <a:r>
                        <a:rPr lang="en-US" dirty="0"/>
                        <a:t>Inflation</a:t>
                      </a:r>
                    </a:p>
                  </a:txBody>
                  <a:tcPr/>
                </a:tc>
                <a:tc>
                  <a:txBody>
                    <a:bodyPr/>
                    <a:lstStyle/>
                    <a:p>
                      <a:r>
                        <a:rPr lang="en-US" dirty="0"/>
                        <a:t>CPI</a:t>
                      </a:r>
                    </a:p>
                  </a:txBody>
                  <a:tcPr/>
                </a:tc>
                <a:tc>
                  <a:txBody>
                    <a:bodyPr/>
                    <a:lstStyle/>
                    <a:p>
                      <a:r>
                        <a:rPr lang="en-US" dirty="0"/>
                        <a:t>Dollar Index</a:t>
                      </a:r>
                    </a:p>
                  </a:txBody>
                  <a:tcPr/>
                </a:tc>
                <a:tc>
                  <a:txBody>
                    <a:bodyPr/>
                    <a:lstStyle/>
                    <a:p>
                      <a:r>
                        <a:rPr lang="en-US" dirty="0"/>
                        <a:t>GDP</a:t>
                      </a:r>
                    </a:p>
                  </a:txBody>
                  <a:tcPr/>
                </a:tc>
                <a:tc>
                  <a:txBody>
                    <a:bodyPr/>
                    <a:lstStyle/>
                    <a:p>
                      <a:r>
                        <a:rPr lang="en-US" dirty="0"/>
                        <a:t>Unemployment</a:t>
                      </a:r>
                    </a:p>
                  </a:txBody>
                  <a:tcPr/>
                </a:tc>
                <a:tc>
                  <a:txBody>
                    <a:bodyPr/>
                    <a:lstStyle/>
                    <a:p>
                      <a:r>
                        <a:rPr lang="en-US" dirty="0"/>
                        <a:t>Business Cycle</a:t>
                      </a:r>
                    </a:p>
                  </a:txBody>
                  <a:tcPr/>
                </a:tc>
                <a:extLst>
                  <a:ext uri="{0D108BD9-81ED-4DB2-BD59-A6C34878D82A}">
                    <a16:rowId xmlns:a16="http://schemas.microsoft.com/office/drawing/2014/main" val="2594476964"/>
                  </a:ext>
                </a:extLst>
              </a:tr>
            </a:tbl>
          </a:graphicData>
        </a:graphic>
      </p:graphicFrame>
    </p:spTree>
    <p:extLst>
      <p:ext uri="{BB962C8B-B14F-4D97-AF65-F5344CB8AC3E}">
        <p14:creationId xmlns:p14="http://schemas.microsoft.com/office/powerpoint/2010/main" val="3670047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FE87-0DC5-2043-9A79-8AC496FE1B06}"/>
              </a:ext>
            </a:extLst>
          </p:cNvPr>
          <p:cNvSpPr>
            <a:spLocks noGrp="1"/>
          </p:cNvSpPr>
          <p:nvPr>
            <p:ph type="title"/>
          </p:nvPr>
        </p:nvSpPr>
        <p:spPr>
          <a:xfrm>
            <a:off x="1141413" y="618518"/>
            <a:ext cx="9905998" cy="1478570"/>
          </a:xfrm>
        </p:spPr>
        <p:txBody>
          <a:bodyPr>
            <a:normAutofit/>
          </a:bodyPr>
          <a:lstStyle/>
          <a:p>
            <a:r>
              <a:rPr lang="en-US" dirty="0"/>
              <a:t>Sector data – Yahoo time series</a:t>
            </a:r>
          </a:p>
        </p:txBody>
      </p:sp>
      <p:graphicFrame>
        <p:nvGraphicFramePr>
          <p:cNvPr id="4" name="Content Placeholder 3">
            <a:extLst>
              <a:ext uri="{FF2B5EF4-FFF2-40B4-BE49-F238E27FC236}">
                <a16:creationId xmlns:a16="http://schemas.microsoft.com/office/drawing/2014/main" id="{90E1A815-77B2-284F-ADBF-7A743FAEBA65}"/>
              </a:ext>
            </a:extLst>
          </p:cNvPr>
          <p:cNvGraphicFramePr>
            <a:graphicFrameLocks noGrp="1"/>
          </p:cNvGraphicFramePr>
          <p:nvPr>
            <p:ph idx="1"/>
          </p:nvPr>
        </p:nvGraphicFramePr>
        <p:xfrm>
          <a:off x="2030464" y="2612783"/>
          <a:ext cx="8127896" cy="3991302"/>
        </p:xfrm>
        <a:graphic>
          <a:graphicData uri="http://schemas.openxmlformats.org/drawingml/2006/table">
            <a:tbl>
              <a:tblPr>
                <a:tableStyleId>{08FB837D-C827-4EFA-A057-4D05807E0F7C}</a:tableStyleId>
              </a:tblPr>
              <a:tblGrid>
                <a:gridCol w="3684555">
                  <a:extLst>
                    <a:ext uri="{9D8B030D-6E8A-4147-A177-3AD203B41FA5}">
                      <a16:colId xmlns:a16="http://schemas.microsoft.com/office/drawing/2014/main" val="1990999916"/>
                    </a:ext>
                  </a:extLst>
                </a:gridCol>
                <a:gridCol w="4443341">
                  <a:extLst>
                    <a:ext uri="{9D8B030D-6E8A-4147-A177-3AD203B41FA5}">
                      <a16:colId xmlns:a16="http://schemas.microsoft.com/office/drawing/2014/main" val="1549144733"/>
                    </a:ext>
                  </a:extLst>
                </a:gridCol>
              </a:tblGrid>
              <a:tr h="241748">
                <a:tc>
                  <a:txBody>
                    <a:bodyPr/>
                    <a:lstStyle/>
                    <a:p>
                      <a:pPr algn="l" fontAlgn="t">
                        <a:spcBef>
                          <a:spcPts val="0"/>
                        </a:spcBef>
                        <a:spcAft>
                          <a:spcPts val="1000"/>
                        </a:spcAft>
                      </a:pPr>
                      <a:r>
                        <a:rPr lang="en-US" sz="1800" b="1" u="none" strike="noStrike">
                          <a:effectLst/>
                          <a:latin typeface="+mn-lt"/>
                        </a:rPr>
                        <a:t>ETF</a:t>
                      </a:r>
                      <a:endParaRPr lang="en-US" sz="1800" b="0" i="0" u="none" strike="noStrike">
                        <a:effectLst/>
                        <a:latin typeface="+mn-lt"/>
                      </a:endParaRPr>
                    </a:p>
                  </a:txBody>
                  <a:tcPr marL="77566" marR="77566" marT="10773" marB="0"/>
                </a:tc>
                <a:tc>
                  <a:txBody>
                    <a:bodyPr/>
                    <a:lstStyle/>
                    <a:p>
                      <a:pPr algn="l" fontAlgn="t">
                        <a:spcBef>
                          <a:spcPts val="0"/>
                        </a:spcBef>
                        <a:spcAft>
                          <a:spcPts val="1000"/>
                        </a:spcAft>
                      </a:pPr>
                      <a:r>
                        <a:rPr lang="en-US" sz="1800" b="1" u="none" strike="noStrike">
                          <a:effectLst/>
                          <a:latin typeface="+mn-lt"/>
                        </a:rPr>
                        <a:t>Sector</a:t>
                      </a:r>
                      <a:endParaRPr lang="en-US" sz="1800" b="0" i="0" u="none" strike="noStrike">
                        <a:effectLst/>
                        <a:latin typeface="+mn-lt"/>
                      </a:endParaRPr>
                    </a:p>
                  </a:txBody>
                  <a:tcPr marL="77566" marR="77566" marT="10773" marB="0"/>
                </a:tc>
                <a:extLst>
                  <a:ext uri="{0D108BD9-81ED-4DB2-BD59-A6C34878D82A}">
                    <a16:rowId xmlns:a16="http://schemas.microsoft.com/office/drawing/2014/main" val="75224107"/>
                  </a:ext>
                </a:extLst>
              </a:tr>
              <a:tr h="241748">
                <a:tc>
                  <a:txBody>
                    <a:bodyPr/>
                    <a:lstStyle/>
                    <a:p>
                      <a:pPr algn="l" fontAlgn="t">
                        <a:spcBef>
                          <a:spcPts val="0"/>
                        </a:spcBef>
                        <a:spcAft>
                          <a:spcPts val="1000"/>
                        </a:spcAft>
                      </a:pPr>
                      <a:r>
                        <a:rPr lang="en-US" sz="1800" b="0" u="none" strike="noStrike" dirty="0">
                          <a:effectLst/>
                          <a:latin typeface="+mn-lt"/>
                        </a:rPr>
                        <a:t>XLE (Energy Select)</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Energy</a:t>
                      </a:r>
                      <a:endParaRPr lang="en-US" sz="1800" b="0" i="0" u="none" strike="noStrike">
                        <a:effectLst/>
                        <a:latin typeface="+mn-lt"/>
                      </a:endParaRPr>
                    </a:p>
                  </a:txBody>
                  <a:tcPr marL="77566" marR="77566" marT="10773" marB="0"/>
                </a:tc>
                <a:extLst>
                  <a:ext uri="{0D108BD9-81ED-4DB2-BD59-A6C34878D82A}">
                    <a16:rowId xmlns:a16="http://schemas.microsoft.com/office/drawing/2014/main" val="569935732"/>
                  </a:ext>
                </a:extLst>
              </a:tr>
              <a:tr h="241748">
                <a:tc>
                  <a:txBody>
                    <a:bodyPr/>
                    <a:lstStyle/>
                    <a:p>
                      <a:pPr algn="l" fontAlgn="t">
                        <a:spcBef>
                          <a:spcPts val="0"/>
                        </a:spcBef>
                        <a:spcAft>
                          <a:spcPts val="1000"/>
                        </a:spcAft>
                      </a:pPr>
                      <a:r>
                        <a:rPr lang="en-US" sz="1800" b="0" u="none" strike="noStrike" dirty="0">
                          <a:effectLst/>
                          <a:latin typeface="+mn-lt"/>
                        </a:rPr>
                        <a:t>GDX (Gold)</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Gold Miners</a:t>
                      </a:r>
                      <a:endParaRPr lang="en-US" sz="1800" b="0" i="0" u="none" strike="noStrike">
                        <a:effectLst/>
                        <a:latin typeface="+mn-lt"/>
                      </a:endParaRPr>
                    </a:p>
                  </a:txBody>
                  <a:tcPr marL="77566" marR="77566" marT="10773" marB="0"/>
                </a:tc>
                <a:extLst>
                  <a:ext uri="{0D108BD9-81ED-4DB2-BD59-A6C34878D82A}">
                    <a16:rowId xmlns:a16="http://schemas.microsoft.com/office/drawing/2014/main" val="3207144353"/>
                  </a:ext>
                </a:extLst>
              </a:tr>
              <a:tr h="241748">
                <a:tc>
                  <a:txBody>
                    <a:bodyPr/>
                    <a:lstStyle/>
                    <a:p>
                      <a:pPr algn="l" fontAlgn="t">
                        <a:spcBef>
                          <a:spcPts val="0"/>
                        </a:spcBef>
                        <a:spcAft>
                          <a:spcPts val="1000"/>
                        </a:spcAft>
                      </a:pPr>
                      <a:r>
                        <a:rPr lang="en-US" sz="1800" b="0" u="none" strike="noStrike" dirty="0">
                          <a:effectLst/>
                          <a:latin typeface="+mn-lt"/>
                        </a:rPr>
                        <a:t>XLB</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Materials</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526320312"/>
                  </a:ext>
                </a:extLst>
              </a:tr>
              <a:tr h="241748">
                <a:tc>
                  <a:txBody>
                    <a:bodyPr/>
                    <a:lstStyle/>
                    <a:p>
                      <a:pPr algn="l" fontAlgn="t">
                        <a:spcBef>
                          <a:spcPts val="0"/>
                        </a:spcBef>
                        <a:spcAft>
                          <a:spcPts val="1000"/>
                        </a:spcAft>
                      </a:pPr>
                      <a:r>
                        <a:rPr lang="en-US" sz="1800" b="0" u="none" strike="noStrike" dirty="0">
                          <a:effectLst/>
                          <a:latin typeface="+mn-lt"/>
                        </a:rPr>
                        <a:t>DIA</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Industrials</a:t>
                      </a:r>
                      <a:endParaRPr lang="en-US" sz="1800" b="0" i="0" u="none" strike="noStrike">
                        <a:effectLst/>
                        <a:latin typeface="+mn-lt"/>
                      </a:endParaRPr>
                    </a:p>
                  </a:txBody>
                  <a:tcPr marL="77566" marR="77566" marT="10773" marB="0"/>
                </a:tc>
                <a:extLst>
                  <a:ext uri="{0D108BD9-81ED-4DB2-BD59-A6C34878D82A}">
                    <a16:rowId xmlns:a16="http://schemas.microsoft.com/office/drawing/2014/main" val="2252681456"/>
                  </a:ext>
                </a:extLst>
              </a:tr>
              <a:tr h="241748">
                <a:tc>
                  <a:txBody>
                    <a:bodyPr/>
                    <a:lstStyle/>
                    <a:p>
                      <a:pPr algn="l" fontAlgn="t">
                        <a:spcBef>
                          <a:spcPts val="0"/>
                        </a:spcBef>
                        <a:spcAft>
                          <a:spcPts val="1000"/>
                        </a:spcAft>
                      </a:pPr>
                      <a:r>
                        <a:rPr lang="en-US" sz="1800" b="0" u="none" strike="noStrike" dirty="0">
                          <a:effectLst/>
                          <a:latin typeface="+mn-lt"/>
                        </a:rPr>
                        <a:t>XLY</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Discretionary</a:t>
                      </a:r>
                      <a:endParaRPr lang="en-US" sz="1800" b="0" i="0" u="none" strike="noStrike">
                        <a:effectLst/>
                        <a:latin typeface="+mn-lt"/>
                      </a:endParaRPr>
                    </a:p>
                  </a:txBody>
                  <a:tcPr marL="77566" marR="77566" marT="10773" marB="0"/>
                </a:tc>
                <a:extLst>
                  <a:ext uri="{0D108BD9-81ED-4DB2-BD59-A6C34878D82A}">
                    <a16:rowId xmlns:a16="http://schemas.microsoft.com/office/drawing/2014/main" val="4109611671"/>
                  </a:ext>
                </a:extLst>
              </a:tr>
              <a:tr h="241748">
                <a:tc>
                  <a:txBody>
                    <a:bodyPr/>
                    <a:lstStyle/>
                    <a:p>
                      <a:pPr algn="l" fontAlgn="t">
                        <a:spcBef>
                          <a:spcPts val="0"/>
                        </a:spcBef>
                        <a:spcAft>
                          <a:spcPts val="1000"/>
                        </a:spcAft>
                      </a:pPr>
                      <a:r>
                        <a:rPr lang="en-US" sz="1800" b="0" u="none" strike="noStrike" dirty="0">
                          <a:effectLst/>
                          <a:latin typeface="+mn-lt"/>
                        </a:rPr>
                        <a:t>XLP</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Staples</a:t>
                      </a:r>
                      <a:endParaRPr lang="en-US" sz="1800" b="0" i="0" u="none" strike="noStrike">
                        <a:effectLst/>
                        <a:latin typeface="+mn-lt"/>
                      </a:endParaRPr>
                    </a:p>
                  </a:txBody>
                  <a:tcPr marL="77566" marR="77566" marT="10773" marB="0"/>
                </a:tc>
                <a:extLst>
                  <a:ext uri="{0D108BD9-81ED-4DB2-BD59-A6C34878D82A}">
                    <a16:rowId xmlns:a16="http://schemas.microsoft.com/office/drawing/2014/main" val="2907322297"/>
                  </a:ext>
                </a:extLst>
              </a:tr>
              <a:tr h="241748">
                <a:tc>
                  <a:txBody>
                    <a:bodyPr/>
                    <a:lstStyle/>
                    <a:p>
                      <a:pPr algn="l" fontAlgn="t">
                        <a:spcBef>
                          <a:spcPts val="0"/>
                        </a:spcBef>
                        <a:spcAft>
                          <a:spcPts val="1000"/>
                        </a:spcAft>
                      </a:pPr>
                      <a:r>
                        <a:rPr lang="en-US" sz="1800" b="0" u="none" strike="noStrike" dirty="0">
                          <a:effectLst/>
                          <a:latin typeface="+mn-lt"/>
                        </a:rPr>
                        <a:t>XLV</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Health Care</a:t>
                      </a:r>
                      <a:endParaRPr lang="en-US" sz="1800" b="0" i="0" u="none" strike="noStrike">
                        <a:effectLst/>
                        <a:latin typeface="+mn-lt"/>
                      </a:endParaRPr>
                    </a:p>
                  </a:txBody>
                  <a:tcPr marL="77566" marR="77566" marT="10773" marB="0"/>
                </a:tc>
                <a:extLst>
                  <a:ext uri="{0D108BD9-81ED-4DB2-BD59-A6C34878D82A}">
                    <a16:rowId xmlns:a16="http://schemas.microsoft.com/office/drawing/2014/main" val="1038578092"/>
                  </a:ext>
                </a:extLst>
              </a:tr>
              <a:tr h="241748">
                <a:tc>
                  <a:txBody>
                    <a:bodyPr/>
                    <a:lstStyle/>
                    <a:p>
                      <a:pPr algn="l" fontAlgn="t">
                        <a:spcBef>
                          <a:spcPts val="0"/>
                        </a:spcBef>
                        <a:spcAft>
                          <a:spcPts val="1000"/>
                        </a:spcAft>
                      </a:pPr>
                      <a:r>
                        <a:rPr lang="en-US" sz="1800" b="0" u="none" strike="noStrike" dirty="0">
                          <a:effectLst/>
                          <a:latin typeface="+mn-lt"/>
                        </a:rPr>
                        <a:t>XLF</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Financials</a:t>
                      </a:r>
                      <a:endParaRPr lang="en-US" sz="1800" b="0" i="0" u="none" strike="noStrike">
                        <a:effectLst/>
                        <a:latin typeface="+mn-lt"/>
                      </a:endParaRPr>
                    </a:p>
                  </a:txBody>
                  <a:tcPr marL="77566" marR="77566" marT="10773" marB="0"/>
                </a:tc>
                <a:extLst>
                  <a:ext uri="{0D108BD9-81ED-4DB2-BD59-A6C34878D82A}">
                    <a16:rowId xmlns:a16="http://schemas.microsoft.com/office/drawing/2014/main" val="1203074321"/>
                  </a:ext>
                </a:extLst>
              </a:tr>
              <a:tr h="241748">
                <a:tc>
                  <a:txBody>
                    <a:bodyPr/>
                    <a:lstStyle/>
                    <a:p>
                      <a:pPr algn="l" fontAlgn="t">
                        <a:spcBef>
                          <a:spcPts val="0"/>
                        </a:spcBef>
                        <a:spcAft>
                          <a:spcPts val="1000"/>
                        </a:spcAft>
                      </a:pPr>
                      <a:r>
                        <a:rPr lang="en-US" sz="1800" b="0" u="none" strike="noStrike" dirty="0">
                          <a:effectLst/>
                          <a:latin typeface="+mn-lt"/>
                        </a:rPr>
                        <a:t>XLK</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Technology</a:t>
                      </a:r>
                      <a:endParaRPr lang="en-US" sz="1800" b="0" i="0" u="none" strike="noStrike">
                        <a:effectLst/>
                        <a:latin typeface="+mn-lt"/>
                      </a:endParaRPr>
                    </a:p>
                  </a:txBody>
                  <a:tcPr marL="77566" marR="77566" marT="10773" marB="0"/>
                </a:tc>
                <a:extLst>
                  <a:ext uri="{0D108BD9-81ED-4DB2-BD59-A6C34878D82A}">
                    <a16:rowId xmlns:a16="http://schemas.microsoft.com/office/drawing/2014/main" val="2354899510"/>
                  </a:ext>
                </a:extLst>
              </a:tr>
              <a:tr h="241748">
                <a:tc>
                  <a:txBody>
                    <a:bodyPr/>
                    <a:lstStyle/>
                    <a:p>
                      <a:pPr algn="l" fontAlgn="t">
                        <a:spcBef>
                          <a:spcPts val="0"/>
                        </a:spcBef>
                        <a:spcAft>
                          <a:spcPts val="1000"/>
                        </a:spcAft>
                      </a:pPr>
                      <a:r>
                        <a:rPr lang="en-US" sz="1800" b="0" u="none" strike="noStrike" dirty="0">
                          <a:effectLst/>
                          <a:latin typeface="+mn-lt"/>
                        </a:rPr>
                        <a:t>IYZ</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Telecommunication</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443649910"/>
                  </a:ext>
                </a:extLst>
              </a:tr>
              <a:tr h="241748">
                <a:tc>
                  <a:txBody>
                    <a:bodyPr/>
                    <a:lstStyle/>
                    <a:p>
                      <a:pPr algn="l" fontAlgn="t">
                        <a:spcBef>
                          <a:spcPts val="0"/>
                        </a:spcBef>
                        <a:spcAft>
                          <a:spcPts val="1000"/>
                        </a:spcAft>
                      </a:pPr>
                      <a:r>
                        <a:rPr lang="en-US" sz="1800" b="0" u="none" strike="noStrike" dirty="0">
                          <a:effectLst/>
                          <a:latin typeface="+mn-lt"/>
                        </a:rPr>
                        <a:t>XLU</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Utilities</a:t>
                      </a:r>
                      <a:endParaRPr lang="en-US" sz="1800" b="0" i="0" u="none" strike="noStrike">
                        <a:effectLst/>
                        <a:latin typeface="+mn-lt"/>
                      </a:endParaRPr>
                    </a:p>
                  </a:txBody>
                  <a:tcPr marL="77566" marR="77566" marT="10773" marB="0"/>
                </a:tc>
                <a:extLst>
                  <a:ext uri="{0D108BD9-81ED-4DB2-BD59-A6C34878D82A}">
                    <a16:rowId xmlns:a16="http://schemas.microsoft.com/office/drawing/2014/main" val="1736102762"/>
                  </a:ext>
                </a:extLst>
              </a:tr>
              <a:tr h="241748">
                <a:tc>
                  <a:txBody>
                    <a:bodyPr/>
                    <a:lstStyle/>
                    <a:p>
                      <a:pPr algn="l" fontAlgn="t">
                        <a:spcBef>
                          <a:spcPts val="0"/>
                        </a:spcBef>
                        <a:spcAft>
                          <a:spcPts val="1000"/>
                        </a:spcAft>
                      </a:pPr>
                      <a:r>
                        <a:rPr lang="en-US" sz="1800" b="0" u="none" strike="noStrike" dirty="0">
                          <a:effectLst/>
                          <a:latin typeface="+mn-lt"/>
                        </a:rPr>
                        <a:t>VNQ</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Real estate</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1504286085"/>
                  </a:ext>
                </a:extLst>
              </a:tr>
              <a:tr h="241748">
                <a:tc>
                  <a:txBody>
                    <a:bodyPr/>
                    <a:lstStyle/>
                    <a:p>
                      <a:pPr algn="l" fontAlgn="t">
                        <a:spcBef>
                          <a:spcPts val="0"/>
                        </a:spcBef>
                        <a:spcAft>
                          <a:spcPts val="1000"/>
                        </a:spcAft>
                      </a:pPr>
                      <a:r>
                        <a:rPr lang="en-US" sz="1800" b="0" i="0" u="none" strike="noStrike" dirty="0">
                          <a:effectLst/>
                          <a:latin typeface="+mn-lt"/>
                        </a:rPr>
                        <a:t>SPY</a:t>
                      </a:r>
                    </a:p>
                  </a:txBody>
                  <a:tcPr marL="77566" marR="77566" marT="10773" marB="0"/>
                </a:tc>
                <a:tc>
                  <a:txBody>
                    <a:bodyPr/>
                    <a:lstStyle/>
                    <a:p>
                      <a:pPr algn="l" fontAlgn="t">
                        <a:spcBef>
                          <a:spcPts val="0"/>
                        </a:spcBef>
                        <a:spcAft>
                          <a:spcPts val="1000"/>
                        </a:spcAft>
                      </a:pPr>
                      <a:r>
                        <a:rPr lang="en-US" sz="1800" b="0" i="0" u="none" strike="noStrike" dirty="0">
                          <a:effectLst/>
                          <a:latin typeface="+mn-lt"/>
                        </a:rPr>
                        <a:t>S&amp;P 500</a:t>
                      </a:r>
                    </a:p>
                  </a:txBody>
                  <a:tcPr marL="77566" marR="77566" marT="10773" marB="0"/>
                </a:tc>
                <a:extLst>
                  <a:ext uri="{0D108BD9-81ED-4DB2-BD59-A6C34878D82A}">
                    <a16:rowId xmlns:a16="http://schemas.microsoft.com/office/drawing/2014/main" val="836830546"/>
                  </a:ext>
                </a:extLst>
              </a:tr>
            </a:tbl>
          </a:graphicData>
        </a:graphic>
      </p:graphicFrame>
      <p:sp>
        <p:nvSpPr>
          <p:cNvPr id="5" name="Rectangle 4">
            <a:extLst>
              <a:ext uri="{FF2B5EF4-FFF2-40B4-BE49-F238E27FC236}">
                <a16:creationId xmlns:a16="http://schemas.microsoft.com/office/drawing/2014/main" id="{0E84F34F-0AC3-6943-874C-82DF2BB9785B}"/>
              </a:ext>
            </a:extLst>
          </p:cNvPr>
          <p:cNvSpPr/>
          <p:nvPr/>
        </p:nvSpPr>
        <p:spPr>
          <a:xfrm>
            <a:off x="1141413" y="2097088"/>
            <a:ext cx="3201454" cy="369332"/>
          </a:xfrm>
          <a:prstGeom prst="rect">
            <a:avLst/>
          </a:prstGeom>
        </p:spPr>
        <p:txBody>
          <a:bodyPr wrap="none">
            <a:spAutoFit/>
          </a:bodyPr>
          <a:lstStyle/>
          <a:p>
            <a:r>
              <a:rPr lang="en-US" dirty="0">
                <a:hlinkClick r:id="rId2"/>
              </a:rPr>
              <a:t>https://finance.yahoo.com/etfs/</a:t>
            </a:r>
            <a:r>
              <a:rPr lang="en-US" dirty="0"/>
              <a:t> </a:t>
            </a:r>
          </a:p>
        </p:txBody>
      </p:sp>
      <p:sp>
        <p:nvSpPr>
          <p:cNvPr id="6" name="Rectangle 5">
            <a:extLst>
              <a:ext uri="{FF2B5EF4-FFF2-40B4-BE49-F238E27FC236}">
                <a16:creationId xmlns:a16="http://schemas.microsoft.com/office/drawing/2014/main" id="{1D367EB1-047A-204E-A7CD-1AEBB3CB86B9}"/>
              </a:ext>
            </a:extLst>
          </p:cNvPr>
          <p:cNvSpPr/>
          <p:nvPr/>
        </p:nvSpPr>
        <p:spPr>
          <a:xfrm>
            <a:off x="1141413" y="1727756"/>
            <a:ext cx="10248318" cy="369332"/>
          </a:xfrm>
          <a:prstGeom prst="rect">
            <a:avLst/>
          </a:prstGeom>
        </p:spPr>
        <p:txBody>
          <a:bodyPr wrap="none">
            <a:spAutoFit/>
          </a:bodyPr>
          <a:lstStyle/>
          <a:p>
            <a:r>
              <a:rPr lang="en-US" dirty="0"/>
              <a:t>Adding ETF sector data will provide insights on confirming the ETFs that perform better during a business cycle</a:t>
            </a:r>
          </a:p>
        </p:txBody>
      </p:sp>
    </p:spTree>
    <p:extLst>
      <p:ext uri="{BB962C8B-B14F-4D97-AF65-F5344CB8AC3E}">
        <p14:creationId xmlns:p14="http://schemas.microsoft.com/office/powerpoint/2010/main" val="19988332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8036041" y="618518"/>
            <a:ext cx="3281003" cy="1478570"/>
          </a:xfrm>
        </p:spPr>
        <p:txBody>
          <a:bodyPr anchor="b">
            <a:normAutofit/>
          </a:bodyPr>
          <a:lstStyle/>
          <a:p>
            <a:r>
              <a:rPr lang="en-US" sz="2800"/>
              <a:t>Newer concepts</a:t>
            </a:r>
            <a:endParaRPr lang="en-US" sz="2800" dirty="0"/>
          </a:p>
        </p:txBody>
      </p:sp>
      <p:sp>
        <p:nvSpPr>
          <p:cNvPr id="3076" name="Round Diagonal Corner Rectangle 11">
            <a:extLst>
              <a:ext uri="{FF2B5EF4-FFF2-40B4-BE49-F238E27FC236}">
                <a16:creationId xmlns:a16="http://schemas.microsoft.com/office/drawing/2014/main" id="{E704FA00-F5B1-4BF3-BFB2-F832D3670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7DEAD9B-1DE4-CB41-9394-66C1F8746D8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1782994"/>
            <a:ext cx="2974328" cy="3286551"/>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832059DF-D114-3F43-B6DF-4B92863983C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257042" y="2203078"/>
            <a:ext cx="2974328" cy="244638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2FA4865-BC7A-3143-88A0-D9681F39A13B}"/>
              </a:ext>
            </a:extLst>
          </p:cNvPr>
          <p:cNvSpPr>
            <a:spLocks noGrp="1"/>
          </p:cNvSpPr>
          <p:nvPr>
            <p:ph idx="1"/>
          </p:nvPr>
        </p:nvSpPr>
        <p:spPr>
          <a:xfrm>
            <a:off x="8036041" y="2249487"/>
            <a:ext cx="3281004" cy="3541714"/>
          </a:xfrm>
        </p:spPr>
        <p:txBody>
          <a:bodyPr>
            <a:normAutofit/>
          </a:bodyPr>
          <a:lstStyle/>
          <a:p>
            <a:pPr lvl="1"/>
            <a:endParaRPr lang="en-US" sz="1800"/>
          </a:p>
          <a:p>
            <a:pPr marL="457200" lvl="1" indent="0">
              <a:buNone/>
            </a:pPr>
            <a:endParaRPr lang="en-US" sz="1800"/>
          </a:p>
        </p:txBody>
      </p:sp>
    </p:spTree>
    <p:extLst>
      <p:ext uri="{BB962C8B-B14F-4D97-AF65-F5344CB8AC3E}">
        <p14:creationId xmlns:p14="http://schemas.microsoft.com/office/powerpoint/2010/main" val="1591145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2840167154"/>
              </p:ext>
            </p:extLst>
          </p:nvPr>
        </p:nvGraphicFramePr>
        <p:xfrm>
          <a:off x="4246121" y="161383"/>
          <a:ext cx="7732902" cy="1745829"/>
        </p:xfrm>
        <a:graphic>
          <a:graphicData uri="http://schemas.openxmlformats.org/drawingml/2006/table">
            <a:tbl>
              <a:tblPr firstRow="1" bandRow="1">
                <a:tableStyleId>{5C22544A-7EE6-4342-B048-85BDC9FD1C3A}</a:tableStyleId>
              </a:tblPr>
              <a:tblGrid>
                <a:gridCol w="1501536">
                  <a:extLst>
                    <a:ext uri="{9D8B030D-6E8A-4147-A177-3AD203B41FA5}">
                      <a16:colId xmlns:a16="http://schemas.microsoft.com/office/drawing/2014/main" val="3004956712"/>
                    </a:ext>
                  </a:extLst>
                </a:gridCol>
                <a:gridCol w="3653732">
                  <a:extLst>
                    <a:ext uri="{9D8B030D-6E8A-4147-A177-3AD203B41FA5}">
                      <a16:colId xmlns:a16="http://schemas.microsoft.com/office/drawing/2014/main" val="2212992145"/>
                    </a:ext>
                  </a:extLst>
                </a:gridCol>
                <a:gridCol w="2577634">
                  <a:extLst>
                    <a:ext uri="{9D8B030D-6E8A-4147-A177-3AD203B41FA5}">
                      <a16:colId xmlns:a16="http://schemas.microsoft.com/office/drawing/2014/main" val="1853068737"/>
                    </a:ext>
                  </a:extLst>
                </a:gridCol>
              </a:tblGrid>
              <a:tr h="0">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679029">
                <a:tc>
                  <a:txBody>
                    <a:bodyPr/>
                    <a:lstStyle/>
                    <a:p>
                      <a:r>
                        <a:rPr lang="en-US" sz="1200" dirty="0"/>
                        <a:t>14/15</a:t>
                      </a:r>
                    </a:p>
                  </a:txBody>
                  <a:tcPr marL="167640" marR="167640" marT="83820" marB="83820"/>
                </a:tc>
                <a:tc>
                  <a:txBody>
                    <a:bodyPr/>
                    <a:lstStyle/>
                    <a:p>
                      <a:r>
                        <a:rPr lang="en-US" sz="1200" dirty="0"/>
                        <a:t>Knowledge-Driven Based event embedding </a:t>
                      </a:r>
                    </a:p>
                    <a:p>
                      <a:r>
                        <a:rPr lang="en-US" sz="1200" b="0" i="0" kern="1200" dirty="0" err="1">
                          <a:solidFill>
                            <a:schemeClr val="tx1"/>
                          </a:solidFill>
                          <a:effectLst/>
                          <a:latin typeface="+mn-lt"/>
                          <a:ea typeface="+mn-ea"/>
                          <a:cs typeface="+mn-cs"/>
                        </a:rPr>
                        <a:t>Paulheim</a:t>
                      </a: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4">
                            <a:extLst>
                              <a:ext uri="{A12FA001-AC4F-418D-AE19-62706E023703}">
                                <ahyp:hlinkClr xmlns:ahyp="http://schemas.microsoft.com/office/drawing/2018/hyperlinkcolor" val="tx"/>
                              </a:ext>
                            </a:extLst>
                          </a:hlinkClick>
                        </a:rPr>
                        <a:t>2016</a:t>
                      </a:r>
                      <a:r>
                        <a:rPr lang="en-US" sz="1200" b="0" i="0" kern="1200" dirty="0">
                          <a:solidFill>
                            <a:schemeClr val="tx1"/>
                          </a:solidFill>
                          <a:effectLst/>
                          <a:latin typeface="+mn-lt"/>
                          <a:ea typeface="+mn-ea"/>
                          <a:cs typeface="+mn-cs"/>
                        </a:rPr>
                        <a:t>) http://</a:t>
                      </a:r>
                      <a:r>
                        <a:rPr lang="en-US" sz="1200" b="0" i="0" kern="1200" dirty="0" err="1">
                          <a:solidFill>
                            <a:schemeClr val="tx1"/>
                          </a:solidFill>
                          <a:effectLst/>
                          <a:latin typeface="+mn-lt"/>
                          <a:ea typeface="+mn-ea"/>
                          <a:cs typeface="+mn-cs"/>
                        </a:rPr>
                        <a:t>www.semantic</a:t>
                      </a:r>
                      <a:r>
                        <a:rPr lang="en-US" sz="1200" b="0" i="0" kern="1200" dirty="0">
                          <a:solidFill>
                            <a:schemeClr val="tx1"/>
                          </a:solidFill>
                          <a:effectLst/>
                          <a:latin typeface="+mn-lt"/>
                          <a:ea typeface="+mn-ea"/>
                          <a:cs typeface="+mn-cs"/>
                        </a:rPr>
                        <a:t>-web-</a:t>
                      </a:r>
                      <a:r>
                        <a:rPr lang="en-US" sz="1200" b="0" i="0" kern="1200" dirty="0" err="1">
                          <a:solidFill>
                            <a:schemeClr val="tx1"/>
                          </a:solidFill>
                          <a:effectLst/>
                          <a:latin typeface="+mn-lt"/>
                          <a:ea typeface="+mn-ea"/>
                          <a:cs typeface="+mn-cs"/>
                        </a:rPr>
                        <a:t>journal.net</a:t>
                      </a:r>
                      <a:r>
                        <a:rPr lang="en-US" sz="1200" b="0" i="0" kern="1200" dirty="0">
                          <a:solidFill>
                            <a:schemeClr val="tx1"/>
                          </a:solidFill>
                          <a:effectLst/>
                          <a:latin typeface="+mn-lt"/>
                          <a:ea typeface="+mn-ea"/>
                          <a:cs typeface="+mn-cs"/>
                        </a:rPr>
                        <a:t>/system/files/swj1167.pdf</a:t>
                      </a:r>
                      <a:endParaRPr lang="en-US" sz="1000" dirty="0">
                        <a:solidFill>
                          <a:schemeClr val="tx1"/>
                        </a:solidFill>
                        <a:latin typeface="+mn-lt"/>
                      </a:endParaRPr>
                    </a:p>
                  </a:txBody>
                  <a:tcPr marL="167640" marR="167640" marT="83820" marB="83820"/>
                </a:tc>
                <a:tc>
                  <a:txBody>
                    <a:bodyPr/>
                    <a:lstStyle/>
                    <a:p>
                      <a:r>
                        <a:rPr lang="en-US" sz="1200" dirty="0"/>
                        <a:t>Design of embedding</a:t>
                      </a:r>
                    </a:p>
                  </a:txBody>
                  <a:tcPr marL="167640" marR="167640" marT="83820" marB="83820"/>
                </a:tc>
                <a:extLst>
                  <a:ext uri="{0D108BD9-81ED-4DB2-BD59-A6C34878D82A}">
                    <a16:rowId xmlns:a16="http://schemas.microsoft.com/office/drawing/2014/main" val="2093849513"/>
                  </a:ext>
                </a:extLst>
              </a:tr>
              <a:tr h="679029">
                <a:tc>
                  <a:txBody>
                    <a:bodyPr/>
                    <a:lstStyle/>
                    <a:p>
                      <a:r>
                        <a:rPr lang="en-US" sz="1200" dirty="0"/>
                        <a:t>16</a:t>
                      </a:r>
                    </a:p>
                  </a:txBody>
                  <a:tcPr marL="167640" marR="167640" marT="83820" marB="83820"/>
                </a:tc>
                <a:tc>
                  <a:txBody>
                    <a:bodyPr/>
                    <a:lstStyle/>
                    <a:p>
                      <a:r>
                        <a:rPr lang="en-US" sz="1200" dirty="0"/>
                        <a:t>Prepare for phase 2</a:t>
                      </a:r>
                      <a:endParaRPr lang="en-US" sz="1200" dirty="0">
                        <a:solidFill>
                          <a:schemeClr val="tx2"/>
                        </a:solidFill>
                      </a:endParaRP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4091832062"/>
                  </a:ext>
                </a:extLst>
              </a:tr>
            </a:tbl>
          </a:graphicData>
        </a:graphic>
      </p:graphicFrame>
    </p:spTree>
    <p:extLst>
      <p:ext uri="{BB962C8B-B14F-4D97-AF65-F5344CB8AC3E}">
        <p14:creationId xmlns:p14="http://schemas.microsoft.com/office/powerpoint/2010/main" val="1047397178"/>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7" name="Group 16">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8" name="Group 17">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0"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1"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2"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7"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9" name="Group 18">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0"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sp useBgFill="1">
        <p:nvSpPr>
          <p:cNvPr id="58" name="Rectangle 57">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62" name="Rectangle 61">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4"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4" name="Title 3">
            <a:extLst>
              <a:ext uri="{FF2B5EF4-FFF2-40B4-BE49-F238E27FC236}">
                <a16:creationId xmlns:a16="http://schemas.microsoft.com/office/drawing/2014/main" id="{CC59D7FE-0CA9-D340-BCE7-0921E4FAAB78}"/>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a:solidFill>
                  <a:srgbClr val="FFFFFF"/>
                </a:solidFill>
              </a:rPr>
              <a:t>TCN Basic model</a:t>
            </a:r>
          </a:p>
        </p:txBody>
      </p:sp>
      <p:sp>
        <p:nvSpPr>
          <p:cNvPr id="7" name="Text Placeholder 6">
            <a:extLst>
              <a:ext uri="{FF2B5EF4-FFF2-40B4-BE49-F238E27FC236}">
                <a16:creationId xmlns:a16="http://schemas.microsoft.com/office/drawing/2014/main" id="{B2F68B3D-4118-E043-A958-90FC9D7F1EAC}"/>
              </a:ext>
            </a:extLst>
          </p:cNvPr>
          <p:cNvSpPr>
            <a:spLocks noGrp="1"/>
          </p:cNvSpPr>
          <p:nvPr>
            <p:ph type="body" sz="half" idx="2"/>
          </p:nvPr>
        </p:nvSpPr>
        <p:spPr>
          <a:xfrm>
            <a:off x="844620" y="2249487"/>
            <a:ext cx="2862444" cy="3957302"/>
          </a:xfrm>
        </p:spPr>
        <p:txBody>
          <a:bodyPr vert="horz" lIns="91440" tIns="45720" rIns="91440" bIns="45720" rtlCol="0">
            <a:normAutofit/>
          </a:bodyPr>
          <a:lstStyle/>
          <a:p>
            <a:pPr indent="-228600">
              <a:buFont typeface="Arial" panose="020B0604020202020204" pitchFamily="34" charset="0"/>
              <a:buChar char="•"/>
            </a:pPr>
            <a:r>
              <a:rPr lang="en-US" sz="1400">
                <a:solidFill>
                  <a:srgbClr val="FFFFFF"/>
                </a:solidFill>
              </a:rPr>
              <a:t>Consists of dilated, causal 1D convolutional layers with the same input and output lengths</a:t>
            </a:r>
          </a:p>
        </p:txBody>
      </p:sp>
      <p:grpSp>
        <p:nvGrpSpPr>
          <p:cNvPr id="66" name="Group 65">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7"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68"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9"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3"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9"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4"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94" name="TextBox 93">
            <a:extLst>
              <a:ext uri="{FF2B5EF4-FFF2-40B4-BE49-F238E27FC236}">
                <a16:creationId xmlns:a16="http://schemas.microsoft.com/office/drawing/2014/main" id="{6DEF7616-EAB8-0E4E-B596-64B659D1F4F2}"/>
              </a:ext>
            </a:extLst>
          </p:cNvPr>
          <p:cNvSpPr txBox="1"/>
          <p:nvPr/>
        </p:nvSpPr>
        <p:spPr>
          <a:xfrm>
            <a:off x="5061369" y="305330"/>
            <a:ext cx="6116782" cy="923330"/>
          </a:xfrm>
          <a:prstGeom prst="rect">
            <a:avLst/>
          </a:prstGeom>
          <a:noFill/>
        </p:spPr>
        <p:txBody>
          <a:bodyPr wrap="square">
            <a:spAutoFit/>
          </a:bodyPr>
          <a:lstStyle/>
          <a:p>
            <a:r>
              <a:rPr lang="en-US" b="0" i="0" dirty="0">
                <a:solidFill>
                  <a:srgbClr val="000000"/>
                </a:solidFill>
                <a:effectLst/>
                <a:latin typeface="NeueMontreal"/>
              </a:rPr>
              <a:t>Given </a:t>
            </a:r>
            <a:r>
              <a:rPr lang="en-US" b="1" i="0" dirty="0" err="1">
                <a:solidFill>
                  <a:srgbClr val="000000"/>
                </a:solidFill>
                <a:effectLst/>
                <a:latin typeface="NeueMontreal"/>
              </a:rPr>
              <a:t>input_length</a:t>
            </a:r>
            <a:r>
              <a:rPr lang="en-US" b="0" i="0" dirty="0">
                <a:solidFill>
                  <a:srgbClr val="000000"/>
                </a:solidFill>
                <a:effectLst/>
                <a:latin typeface="NeueMontreal"/>
              </a:rPr>
              <a:t>, </a:t>
            </a:r>
            <a:r>
              <a:rPr lang="en-US" b="1" i="0" dirty="0" err="1">
                <a:solidFill>
                  <a:srgbClr val="000000"/>
                </a:solidFill>
                <a:effectLst/>
                <a:latin typeface="NeueMontreal"/>
              </a:rPr>
              <a:t>kernel_size</a:t>
            </a:r>
            <a:r>
              <a:rPr lang="en-US" b="0" i="0" dirty="0">
                <a:solidFill>
                  <a:srgbClr val="000000"/>
                </a:solidFill>
                <a:effectLst/>
                <a:latin typeface="NeueMontreal"/>
              </a:rPr>
              <a:t>, </a:t>
            </a:r>
            <a:r>
              <a:rPr lang="en-US" b="1" i="0" dirty="0" err="1">
                <a:solidFill>
                  <a:srgbClr val="000000"/>
                </a:solidFill>
                <a:effectLst/>
                <a:latin typeface="NeueMontreal"/>
              </a:rPr>
              <a:t>dilation_base</a:t>
            </a:r>
            <a:r>
              <a:rPr lang="en-US" b="0" i="0" dirty="0">
                <a:solidFill>
                  <a:srgbClr val="000000"/>
                </a:solidFill>
                <a:effectLst/>
                <a:latin typeface="NeueMontreal"/>
              </a:rPr>
              <a:t> and the minimum number of layers required for full history coverage, TCN network would look something like this</a:t>
            </a:r>
            <a:endParaRPr lang="en-US" dirty="0"/>
          </a:p>
        </p:txBody>
      </p:sp>
      <p:pic>
        <p:nvPicPr>
          <p:cNvPr id="95" name="Picture 4">
            <a:extLst>
              <a:ext uri="{FF2B5EF4-FFF2-40B4-BE49-F238E27FC236}">
                <a16:creationId xmlns:a16="http://schemas.microsoft.com/office/drawing/2014/main" id="{F480A5C1-EBBD-534F-906D-EE1687221C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1593" y="1876359"/>
            <a:ext cx="7416334" cy="3771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810341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78461D-926A-4F44-ABB3-912B94F87347}"/>
              </a:ext>
            </a:extLst>
          </p:cNvPr>
          <p:cNvSpPr>
            <a:spLocks noGrp="1"/>
          </p:cNvSpPr>
          <p:nvPr>
            <p:ph type="title"/>
          </p:nvPr>
        </p:nvSpPr>
        <p:spPr/>
        <p:txBody>
          <a:bodyPr/>
          <a:lstStyle/>
          <a:p>
            <a:r>
              <a:rPr lang="en-US" dirty="0"/>
              <a:t>Hyper Parameters</a:t>
            </a:r>
          </a:p>
        </p:txBody>
      </p:sp>
      <p:sp>
        <p:nvSpPr>
          <p:cNvPr id="6" name="Content Placeholder 5">
            <a:extLst>
              <a:ext uri="{FF2B5EF4-FFF2-40B4-BE49-F238E27FC236}">
                <a16:creationId xmlns:a16="http://schemas.microsoft.com/office/drawing/2014/main" id="{1DA23993-A82C-6A4D-9180-7EC343CFEDC3}"/>
              </a:ext>
            </a:extLst>
          </p:cNvPr>
          <p:cNvSpPr>
            <a:spLocks noGrp="1"/>
          </p:cNvSpPr>
          <p:nvPr>
            <p:ph sz="half" idx="1"/>
          </p:nvPr>
        </p:nvSpPr>
        <p:spPr/>
        <p:txBody>
          <a:bodyPr>
            <a:normAutofit fontScale="70000" lnSpcReduction="20000"/>
          </a:bodyPr>
          <a:lstStyle/>
          <a:p>
            <a:r>
              <a:rPr lang="en-US" dirty="0"/>
              <a:t>model = </a:t>
            </a:r>
            <a:r>
              <a:rPr lang="en-US" dirty="0" err="1"/>
              <a:t>TCNModel</a:t>
            </a:r>
            <a:r>
              <a:rPr lang="en-US" dirty="0"/>
              <a:t>(</a:t>
            </a:r>
            <a:br>
              <a:rPr lang="en-US" dirty="0"/>
            </a:br>
            <a:r>
              <a:rPr lang="en-US" dirty="0"/>
              <a:t>    </a:t>
            </a:r>
            <a:r>
              <a:rPr lang="en-US" dirty="0" err="1"/>
              <a:t>input_chunk_length</a:t>
            </a:r>
            <a:r>
              <a:rPr lang="en-US" dirty="0"/>
              <a:t>=365,</a:t>
            </a:r>
            <a:br>
              <a:rPr lang="en-US" dirty="0"/>
            </a:br>
            <a:r>
              <a:rPr lang="en-US" dirty="0"/>
              <a:t>    </a:t>
            </a:r>
            <a:r>
              <a:rPr lang="en-US" dirty="0" err="1"/>
              <a:t>output_chunk_length</a:t>
            </a:r>
            <a:r>
              <a:rPr lang="en-US" dirty="0"/>
              <a:t>=7,</a:t>
            </a:r>
            <a:br>
              <a:rPr lang="en-US" dirty="0"/>
            </a:br>
            <a:r>
              <a:rPr lang="en-US" dirty="0"/>
              <a:t>    </a:t>
            </a:r>
            <a:r>
              <a:rPr lang="en-US" dirty="0" err="1"/>
              <a:t>n_epochs</a:t>
            </a:r>
            <a:r>
              <a:rPr lang="en-US" dirty="0"/>
              <a:t>=50,</a:t>
            </a:r>
            <a:br>
              <a:rPr lang="en-US" dirty="0"/>
            </a:br>
            <a:r>
              <a:rPr lang="en-US" dirty="0"/>
              <a:t>    dropout=0.2,</a:t>
            </a:r>
            <a:br>
              <a:rPr lang="en-US" dirty="0"/>
            </a:br>
            <a:r>
              <a:rPr lang="en-US" dirty="0"/>
              <a:t>    </a:t>
            </a:r>
            <a:r>
              <a:rPr lang="en-US" dirty="0" err="1"/>
              <a:t>dilation_base</a:t>
            </a:r>
            <a:r>
              <a:rPr lang="en-US" dirty="0"/>
              <a:t>=2,</a:t>
            </a:r>
            <a:br>
              <a:rPr lang="en-US" dirty="0"/>
            </a:br>
            <a:r>
              <a:rPr lang="en-US" dirty="0"/>
              <a:t>    </a:t>
            </a:r>
            <a:r>
              <a:rPr lang="en-US" dirty="0" err="1"/>
              <a:t>weight_norm</a:t>
            </a:r>
            <a:r>
              <a:rPr lang="en-US" dirty="0"/>
              <a:t>=True,</a:t>
            </a:r>
            <a:br>
              <a:rPr lang="en-US" dirty="0"/>
            </a:br>
            <a:r>
              <a:rPr lang="en-US" dirty="0"/>
              <a:t>    </a:t>
            </a:r>
            <a:r>
              <a:rPr lang="en-US" dirty="0" err="1"/>
              <a:t>kernel_size</a:t>
            </a:r>
            <a:r>
              <a:rPr lang="en-US" dirty="0"/>
              <a:t>=5,</a:t>
            </a:r>
            <a:br>
              <a:rPr lang="en-US" dirty="0"/>
            </a:br>
            <a:r>
              <a:rPr lang="en-US" dirty="0"/>
              <a:t>    </a:t>
            </a:r>
            <a:r>
              <a:rPr lang="en-US" dirty="0" err="1"/>
              <a:t>num_filters</a:t>
            </a:r>
            <a:r>
              <a:rPr lang="en-US" dirty="0"/>
              <a:t>=8,</a:t>
            </a:r>
            <a:br>
              <a:rPr lang="en-US" dirty="0"/>
            </a:br>
            <a:r>
              <a:rPr lang="en-US" dirty="0"/>
              <a:t>    </a:t>
            </a:r>
            <a:r>
              <a:rPr lang="en-US" dirty="0" err="1"/>
              <a:t>nr_epochs_val_period</a:t>
            </a:r>
            <a:r>
              <a:rPr lang="en-US" dirty="0"/>
              <a:t>=1,</a:t>
            </a:r>
            <a:br>
              <a:rPr lang="en-US" dirty="0"/>
            </a:br>
            <a:r>
              <a:rPr lang="en-US" dirty="0"/>
              <a:t>    </a:t>
            </a:r>
            <a:r>
              <a:rPr lang="en-US" dirty="0" err="1"/>
              <a:t>random_state</a:t>
            </a:r>
            <a:r>
              <a:rPr lang="en-US" dirty="0"/>
              <a:t>=0,</a:t>
            </a:r>
            <a:br>
              <a:rPr lang="en-US" dirty="0"/>
            </a:br>
            <a:r>
              <a:rPr lang="en-US" dirty="0"/>
              <a:t>)</a:t>
            </a:r>
          </a:p>
        </p:txBody>
      </p:sp>
      <p:pic>
        <p:nvPicPr>
          <p:cNvPr id="11" name="Picture 4">
            <a:extLst>
              <a:ext uri="{FF2B5EF4-FFF2-40B4-BE49-F238E27FC236}">
                <a16:creationId xmlns:a16="http://schemas.microsoft.com/office/drawing/2014/main" id="{D7E8F8F3-1732-6E47-9D34-919AFB9060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6902" y="2134392"/>
            <a:ext cx="7416334" cy="3771901"/>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Arrow Connector 11">
            <a:extLst>
              <a:ext uri="{FF2B5EF4-FFF2-40B4-BE49-F238E27FC236}">
                <a16:creationId xmlns:a16="http://schemas.microsoft.com/office/drawing/2014/main" id="{6587C5D8-C537-4C4E-98CF-D88331ADBD0E}"/>
              </a:ext>
            </a:extLst>
          </p:cNvPr>
          <p:cNvCxnSpPr/>
          <p:nvPr/>
        </p:nvCxnSpPr>
        <p:spPr>
          <a:xfrm>
            <a:off x="3394364" y="3726873"/>
            <a:ext cx="3380509" cy="1382589"/>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D5419768-140C-7541-9011-AABD66593F19}"/>
              </a:ext>
            </a:extLst>
          </p:cNvPr>
          <p:cNvCxnSpPr>
            <a:cxnSpLocks/>
          </p:cNvCxnSpPr>
          <p:nvPr/>
        </p:nvCxnSpPr>
        <p:spPr>
          <a:xfrm>
            <a:off x="3089564" y="4294909"/>
            <a:ext cx="3822773" cy="929647"/>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a:extLst>
              <a:ext uri="{FF2B5EF4-FFF2-40B4-BE49-F238E27FC236}">
                <a16:creationId xmlns:a16="http://schemas.microsoft.com/office/drawing/2014/main" id="{4FD28260-5384-DF45-93A3-7F5315F803A3}"/>
              </a:ext>
            </a:extLst>
          </p:cNvPr>
          <p:cNvCxnSpPr>
            <a:cxnSpLocks/>
          </p:cNvCxnSpPr>
          <p:nvPr/>
        </p:nvCxnSpPr>
        <p:spPr>
          <a:xfrm>
            <a:off x="3394364" y="4020342"/>
            <a:ext cx="3517973" cy="842603"/>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E3662410-5FC1-194B-8253-C7314B4F7667}"/>
              </a:ext>
            </a:extLst>
          </p:cNvPr>
          <p:cNvCxnSpPr>
            <a:cxnSpLocks/>
          </p:cNvCxnSpPr>
          <p:nvPr/>
        </p:nvCxnSpPr>
        <p:spPr>
          <a:xfrm flipV="1">
            <a:off x="3699164" y="1575807"/>
            <a:ext cx="1704109" cy="1425360"/>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1" name="TextBox 20">
            <a:extLst>
              <a:ext uri="{FF2B5EF4-FFF2-40B4-BE49-F238E27FC236}">
                <a16:creationId xmlns:a16="http://schemas.microsoft.com/office/drawing/2014/main" id="{F53309DA-7A97-924E-8AC6-D6A326BED6AB}"/>
              </a:ext>
            </a:extLst>
          </p:cNvPr>
          <p:cNvSpPr txBox="1"/>
          <p:nvPr/>
        </p:nvSpPr>
        <p:spPr>
          <a:xfrm>
            <a:off x="5374483" y="1276047"/>
            <a:ext cx="1694053" cy="369332"/>
          </a:xfrm>
          <a:prstGeom prst="rect">
            <a:avLst/>
          </a:prstGeom>
          <a:noFill/>
        </p:spPr>
        <p:txBody>
          <a:bodyPr wrap="none" rtlCol="0">
            <a:spAutoFit/>
          </a:bodyPr>
          <a:lstStyle/>
          <a:p>
            <a:r>
              <a:rPr lang="en-US" dirty="0"/>
              <a:t>Weekly forecast</a:t>
            </a:r>
          </a:p>
        </p:txBody>
      </p:sp>
      <p:cxnSp>
        <p:nvCxnSpPr>
          <p:cNvPr id="23" name="Straight Arrow Connector 22">
            <a:extLst>
              <a:ext uri="{FF2B5EF4-FFF2-40B4-BE49-F238E27FC236}">
                <a16:creationId xmlns:a16="http://schemas.microsoft.com/office/drawing/2014/main" id="{352F48B2-6D5C-E149-A3BB-FFE74FB886A2}"/>
              </a:ext>
            </a:extLst>
          </p:cNvPr>
          <p:cNvCxnSpPr>
            <a:cxnSpLocks/>
          </p:cNvCxnSpPr>
          <p:nvPr/>
        </p:nvCxnSpPr>
        <p:spPr>
          <a:xfrm>
            <a:off x="3394364" y="4919099"/>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5" name="TextBox 24">
            <a:extLst>
              <a:ext uri="{FF2B5EF4-FFF2-40B4-BE49-F238E27FC236}">
                <a16:creationId xmlns:a16="http://schemas.microsoft.com/office/drawing/2014/main" id="{765C8B43-413F-7A4C-9AFB-339458E2B001}"/>
              </a:ext>
            </a:extLst>
          </p:cNvPr>
          <p:cNvSpPr txBox="1"/>
          <p:nvPr/>
        </p:nvSpPr>
        <p:spPr>
          <a:xfrm>
            <a:off x="4156364" y="6021387"/>
            <a:ext cx="2290563" cy="369332"/>
          </a:xfrm>
          <a:prstGeom prst="rect">
            <a:avLst/>
          </a:prstGeom>
          <a:noFill/>
        </p:spPr>
        <p:txBody>
          <a:bodyPr wrap="none" rtlCol="0">
            <a:spAutoFit/>
          </a:bodyPr>
          <a:lstStyle/>
          <a:p>
            <a:r>
              <a:rPr lang="en-US" dirty="0"/>
              <a:t>Periods to wait for Loss</a:t>
            </a:r>
          </a:p>
        </p:txBody>
      </p:sp>
      <p:cxnSp>
        <p:nvCxnSpPr>
          <p:cNvPr id="26" name="Straight Arrow Connector 25">
            <a:extLst>
              <a:ext uri="{FF2B5EF4-FFF2-40B4-BE49-F238E27FC236}">
                <a16:creationId xmlns:a16="http://schemas.microsoft.com/office/drawing/2014/main" id="{4EBD83EE-0878-634B-A958-D45BC0506425}"/>
              </a:ext>
            </a:extLst>
          </p:cNvPr>
          <p:cNvCxnSpPr>
            <a:cxnSpLocks/>
          </p:cNvCxnSpPr>
          <p:nvPr/>
        </p:nvCxnSpPr>
        <p:spPr>
          <a:xfrm>
            <a:off x="3089564" y="5128958"/>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0C36DEAA-21A8-CE45-BEF2-04E684733212}"/>
              </a:ext>
            </a:extLst>
          </p:cNvPr>
          <p:cNvSpPr txBox="1"/>
          <p:nvPr/>
        </p:nvSpPr>
        <p:spPr>
          <a:xfrm>
            <a:off x="3803849" y="6410215"/>
            <a:ext cx="1661609" cy="369332"/>
          </a:xfrm>
          <a:prstGeom prst="rect">
            <a:avLst/>
          </a:prstGeom>
          <a:noFill/>
        </p:spPr>
        <p:txBody>
          <a:bodyPr wrap="none" rtlCol="0">
            <a:spAutoFit/>
          </a:bodyPr>
          <a:lstStyle/>
          <a:p>
            <a:r>
              <a:rPr lang="en-US" dirty="0"/>
              <a:t>Random weights</a:t>
            </a:r>
          </a:p>
        </p:txBody>
      </p:sp>
    </p:spTree>
    <p:extLst>
      <p:ext uri="{BB962C8B-B14F-4D97-AF65-F5344CB8AC3E}">
        <p14:creationId xmlns:p14="http://schemas.microsoft.com/office/powerpoint/2010/main" val="3195918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87378EC-7111-B54E-ADCF-34E019B8F8C8}"/>
              </a:ext>
            </a:extLst>
          </p:cNvPr>
          <p:cNvSpPr>
            <a:spLocks noGrp="1"/>
          </p:cNvSpPr>
          <p:nvPr>
            <p:ph type="title"/>
          </p:nvPr>
        </p:nvSpPr>
        <p:spPr/>
        <p:txBody>
          <a:bodyPr/>
          <a:lstStyle/>
          <a:p>
            <a:r>
              <a:rPr lang="en-US" dirty="0"/>
              <a:t>Oil, CPI, Dollar Index</a:t>
            </a:r>
          </a:p>
        </p:txBody>
      </p:sp>
      <p:sp>
        <p:nvSpPr>
          <p:cNvPr id="13" name="TextBox 12">
            <a:extLst>
              <a:ext uri="{FF2B5EF4-FFF2-40B4-BE49-F238E27FC236}">
                <a16:creationId xmlns:a16="http://schemas.microsoft.com/office/drawing/2014/main" id="{42C8DA6F-0DCB-B54E-9AD7-7C7442CBC446}"/>
              </a:ext>
            </a:extLst>
          </p:cNvPr>
          <p:cNvSpPr txBox="1"/>
          <p:nvPr/>
        </p:nvSpPr>
        <p:spPr>
          <a:xfrm>
            <a:off x="2819949" y="1727756"/>
            <a:ext cx="7679026" cy="369332"/>
          </a:xfrm>
          <a:prstGeom prst="rect">
            <a:avLst/>
          </a:prstGeom>
          <a:noFill/>
        </p:spPr>
        <p:txBody>
          <a:bodyPr wrap="square">
            <a:spAutoFit/>
          </a:bodyPr>
          <a:lstStyle/>
          <a:p>
            <a:r>
              <a:rPr lang="en-US" dirty="0" err="1"/>
              <a:t>Backtest</a:t>
            </a:r>
            <a:r>
              <a:rPr lang="en-US" dirty="0"/>
              <a:t> RMSE = 0.03857457909272441</a:t>
            </a:r>
          </a:p>
        </p:txBody>
      </p:sp>
      <p:pic>
        <p:nvPicPr>
          <p:cNvPr id="2052" name="Picture 4">
            <a:extLst>
              <a:ext uri="{FF2B5EF4-FFF2-40B4-BE49-F238E27FC236}">
                <a16:creationId xmlns:a16="http://schemas.microsoft.com/office/drawing/2014/main" id="{17BAD7DC-C10A-B84B-92EC-0A99097E52D7}"/>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54084"/>
            <a:ext cx="4878387" cy="2532519"/>
          </a:xfrm>
          <a:prstGeom prst="rect">
            <a:avLst/>
          </a:prstGeom>
          <a:solidFill>
            <a:schemeClr val="accent1">
              <a:tint val="20000"/>
            </a:schemeClr>
          </a:solidFill>
        </p:spPr>
      </p:pic>
      <p:pic>
        <p:nvPicPr>
          <p:cNvPr id="5" name="Picture 6">
            <a:extLst>
              <a:ext uri="{FF2B5EF4-FFF2-40B4-BE49-F238E27FC236}">
                <a16:creationId xmlns:a16="http://schemas.microsoft.com/office/drawing/2014/main" id="{A8AE8754-6181-4948-81A4-8177B9E946ED}"/>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49409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Happened</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a:t>Compare different hyper parameter sets to get a better understanding of kernel and dilation towards network and loss</a:t>
            </a:r>
          </a:p>
          <a:p>
            <a:r>
              <a:rPr lang="en-US" dirty="0"/>
              <a:t>Review covariate approach to pull in one additional knowledge</a:t>
            </a:r>
          </a:p>
        </p:txBody>
      </p:sp>
    </p:spTree>
    <p:extLst>
      <p:ext uri="{BB962C8B-B14F-4D97-AF65-F5344CB8AC3E}">
        <p14:creationId xmlns:p14="http://schemas.microsoft.com/office/powerpoint/2010/main" val="3050336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81926-C435-A144-AE3E-A914300E4CBA}"/>
              </a:ext>
            </a:extLst>
          </p:cNvPr>
          <p:cNvSpPr>
            <a:spLocks noGrp="1"/>
          </p:cNvSpPr>
          <p:nvPr>
            <p:ph type="title"/>
          </p:nvPr>
        </p:nvSpPr>
        <p:spPr/>
        <p:txBody>
          <a:bodyPr/>
          <a:lstStyle/>
          <a:p>
            <a:r>
              <a:rPr lang="en-US" dirty="0"/>
              <a:t>News sentiment</a:t>
            </a:r>
          </a:p>
        </p:txBody>
      </p:sp>
      <p:sp>
        <p:nvSpPr>
          <p:cNvPr id="3" name="Content Placeholder 2">
            <a:extLst>
              <a:ext uri="{FF2B5EF4-FFF2-40B4-BE49-F238E27FC236}">
                <a16:creationId xmlns:a16="http://schemas.microsoft.com/office/drawing/2014/main" id="{DB85B0B4-F88C-734D-97EB-77B9189EDF72}"/>
              </a:ext>
            </a:extLst>
          </p:cNvPr>
          <p:cNvSpPr>
            <a:spLocks noGrp="1"/>
          </p:cNvSpPr>
          <p:nvPr>
            <p:ph sz="half" idx="1"/>
          </p:nvPr>
        </p:nvSpPr>
        <p:spPr>
          <a:xfrm>
            <a:off x="1167604" y="1742358"/>
            <a:ext cx="4878389" cy="3541714"/>
          </a:xfrm>
        </p:spPr>
        <p:txBody>
          <a:bodyPr>
            <a:normAutofit fontScale="85000" lnSpcReduction="20000"/>
          </a:bodyPr>
          <a:lstStyle/>
          <a:p>
            <a:pPr marL="0" indent="0">
              <a:buNone/>
            </a:pPr>
            <a:r>
              <a:rPr lang="en-US" b="1" dirty="0"/>
              <a:t>References</a:t>
            </a:r>
            <a:endParaRPr lang="en-US" dirty="0"/>
          </a:p>
          <a:p>
            <a:r>
              <a:rPr lang="en-US" dirty="0"/>
              <a:t>Buckman, Shelby R., Adam Hale Shapiro, Moritz </a:t>
            </a:r>
            <a:r>
              <a:rPr lang="en-US" dirty="0" err="1"/>
              <a:t>Sudhof</a:t>
            </a:r>
            <a:r>
              <a:rPr lang="en-US" dirty="0"/>
              <a:t>, and Daniel J. Wilson. 2020. </a:t>
            </a:r>
            <a:r>
              <a:rPr lang="en-US" dirty="0">
                <a:hlinkClick r:id="rId2"/>
              </a:rPr>
              <a:t>“News Sentiment in the Time of COVID-19.”</a:t>
            </a:r>
            <a:r>
              <a:rPr lang="en-US" dirty="0"/>
              <a:t> </a:t>
            </a:r>
            <a:r>
              <a:rPr lang="en-US" i="1" dirty="0"/>
              <a:t>FRBSF Economic Letter</a:t>
            </a:r>
            <a:r>
              <a:rPr lang="en-US" dirty="0"/>
              <a:t> 2020-08 (April 6).</a:t>
            </a:r>
          </a:p>
          <a:p>
            <a:r>
              <a:rPr lang="en-US" dirty="0"/>
              <a:t>Shapiro, Adam Hale, Moritz </a:t>
            </a:r>
            <a:r>
              <a:rPr lang="en-US" dirty="0" err="1"/>
              <a:t>Sudhof</a:t>
            </a:r>
            <a:r>
              <a:rPr lang="en-US" dirty="0"/>
              <a:t>, and Daniel J. Wilson. 2020. </a:t>
            </a:r>
            <a:r>
              <a:rPr lang="en-US" dirty="0">
                <a:hlinkClick r:id="rId3"/>
              </a:rPr>
              <a:t>“Measuring News Sentiment.”</a:t>
            </a:r>
            <a:r>
              <a:rPr lang="en-US" dirty="0"/>
              <a:t> FRB San Francisco Working Paper 2017-01.</a:t>
            </a:r>
          </a:p>
          <a:p>
            <a:endParaRPr lang="en-US" dirty="0"/>
          </a:p>
        </p:txBody>
      </p:sp>
      <p:sp>
        <p:nvSpPr>
          <p:cNvPr id="4" name="Content Placeholder 3">
            <a:extLst>
              <a:ext uri="{FF2B5EF4-FFF2-40B4-BE49-F238E27FC236}">
                <a16:creationId xmlns:a16="http://schemas.microsoft.com/office/drawing/2014/main" id="{557225DF-9E4A-8840-BB7A-82D3FF928437}"/>
              </a:ext>
            </a:extLst>
          </p:cNvPr>
          <p:cNvSpPr>
            <a:spLocks noGrp="1"/>
          </p:cNvSpPr>
          <p:nvPr>
            <p:ph sz="half" idx="2"/>
          </p:nvPr>
        </p:nvSpPr>
        <p:spPr>
          <a:xfrm>
            <a:off x="6045993" y="1777999"/>
            <a:ext cx="4875211" cy="3541714"/>
          </a:xfrm>
        </p:spPr>
        <p:txBody>
          <a:bodyPr>
            <a:normAutofit fontScale="85000" lnSpcReduction="20000"/>
          </a:bodyPr>
          <a:lstStyle/>
          <a:p>
            <a:r>
              <a:rPr lang="en-US" dirty="0"/>
              <a:t>The Data tab contains a news sentiment measure from January 1, 1980, to the latest day available. </a:t>
            </a:r>
          </a:p>
        </p:txBody>
      </p:sp>
      <mc:AlternateContent xmlns:mc="http://schemas.openxmlformats.org/markup-compatibility/2006" xmlns:a14="http://schemas.microsoft.com/office/drawing/2010/main">
        <mc:Choice Requires="a14">
          <p:sp>
            <p:nvSpPr>
              <p:cNvPr id="12" name="TextBox 6">
                <a:extLst>
                  <a:ext uri="{FF2B5EF4-FFF2-40B4-BE49-F238E27FC236}">
                    <a16:creationId xmlns:a16="http://schemas.microsoft.com/office/drawing/2014/main" id="{CE6149DD-110D-45AE-9A6D-764377E31ECE}"/>
                  </a:ext>
                </a:extLst>
              </p:cNvPr>
              <p:cNvSpPr txBox="1"/>
              <p:nvPr/>
            </p:nvSpPr>
            <p:spPr>
              <a:xfrm>
                <a:off x="7242384" y="2838530"/>
                <a:ext cx="2372627" cy="284501"/>
              </a:xfrm>
              <a:prstGeom prst="rect">
                <a:avLst/>
              </a:prstGeom>
              <a:noFill/>
            </p:spPr>
            <p:style>
              <a:lnRef idx="0">
                <a:scrgbClr r="0" g="0" b="0"/>
              </a:lnRef>
              <a:fillRef idx="0">
                <a:scrgbClr r="0" g="0" b="0"/>
              </a:fillRef>
              <a:effectRef idx="0">
                <a:scrgbClr r="0" g="0" b="0"/>
              </a:effectRef>
              <a:fontRef idx="minor">
                <a:schemeClr val="tx1"/>
              </a:fontRef>
            </p:style>
            <p:txBody>
              <a:bodyPr wrap="square" lIns="0" tIns="0" rIns="0" bIns="0"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𝑠</m:t>
                          </m:r>
                        </m:e>
                        <m:sub>
                          <m:r>
                            <a:rPr lang="en-US" sz="1400" i="1">
                              <a:solidFill>
                                <a:schemeClr val="tx1"/>
                              </a:solidFill>
                              <a:effectLst/>
                              <a:latin typeface="Cambria Math" panose="02040503050406030204" pitchFamily="18" charset="0"/>
                              <a:ea typeface="+mn-ea"/>
                              <a:cs typeface="+mn-cs"/>
                            </a:rPr>
                            <m:t>𝑎</m:t>
                          </m:r>
                        </m:sub>
                        <m:sup>
                          <m:argPr>
                            <m:argSz m:val="1"/>
                          </m:argPr>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𝑡</m:t>
                          </m:r>
                          <m:r>
                            <a:rPr lang="en-US" sz="1400" i="1">
                              <a:solidFill>
                                <a:schemeClr val="tx1"/>
                              </a:solidFill>
                              <a:effectLst/>
                              <a:latin typeface="Cambria Math" panose="02040503050406030204" pitchFamily="18" charset="0"/>
                              <a:ea typeface="+mn-ea"/>
                              <a:cs typeface="+mn-cs"/>
                            </a:rPr>
                            <m:t>(</m:t>
                          </m:r>
                          <m:r>
                            <a:rPr lang="en-US" sz="1400" i="1">
                              <a:solidFill>
                                <a:schemeClr val="tx1"/>
                              </a:solidFill>
                              <a:effectLst/>
                              <a:latin typeface="Cambria Math" panose="02040503050406030204" pitchFamily="18" charset="0"/>
                              <a:ea typeface="+mn-ea"/>
                              <a:cs typeface="+mn-cs"/>
                            </a:rPr>
                            <m:t>𝑎</m:t>
                          </m:r>
                          <m:r>
                            <a:rPr lang="en-US" sz="1400" i="1">
                              <a:solidFill>
                                <a:schemeClr val="tx1"/>
                              </a:solidFill>
                              <a:effectLst/>
                              <a:latin typeface="Cambria Math" panose="02040503050406030204" pitchFamily="18" charset="0"/>
                              <a:ea typeface="+mn-ea"/>
                              <a:cs typeface="+mn-cs"/>
                            </a:rPr>
                            <m:t>)</m:t>
                          </m:r>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𝑝</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r>
                            <a:rPr lang="en-US" sz="1400" i="1">
                              <a:solidFill>
                                <a:schemeClr val="tx1"/>
                              </a:solidFill>
                              <a:effectLst/>
                              <a:latin typeface="Cambria Math" panose="02040503050406030204" pitchFamily="18" charset="0"/>
                              <a:ea typeface="+mn-ea"/>
                              <a:cs typeface="+mn-cs"/>
                            </a:rPr>
                            <m:t>,</m:t>
                          </m:r>
                          <m:r>
                            <a:rPr lang="en-US" sz="1400" b="0" i="1">
                              <a:solidFill>
                                <a:schemeClr val="tx1"/>
                              </a:solidFill>
                              <a:effectLst/>
                              <a:latin typeface="Cambria Math" panose="02040503050406030204" pitchFamily="18" charset="0"/>
                              <a:ea typeface="+mn-ea"/>
                              <a:cs typeface="+mn-cs"/>
                            </a:rPr>
                            <m:t> </m:t>
                          </m:r>
                          <m:r>
                            <a:rPr lang="en-US" sz="1400" i="1">
                              <a:solidFill>
                                <a:schemeClr val="tx1"/>
                              </a:solidFill>
                              <a:effectLst/>
                              <a:latin typeface="Cambria Math" panose="02040503050406030204" pitchFamily="18" charset="0"/>
                              <a:ea typeface="+mn-ea"/>
                              <a:cs typeface="+mn-cs"/>
                            </a:rPr>
                            <m:t>𝑗</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𝜀</m:t>
                          </m:r>
                        </m:e>
                        <m:sub>
                          <m:r>
                            <a:rPr lang="en-US" sz="1400" i="1">
                              <a:solidFill>
                                <a:schemeClr val="tx1"/>
                              </a:solidFill>
                              <a:effectLst/>
                              <a:latin typeface="Cambria Math" panose="02040503050406030204" pitchFamily="18" charset="0"/>
                              <a:ea typeface="+mn-ea"/>
                              <a:cs typeface="+mn-cs"/>
                            </a:rPr>
                            <m:t>𝑎</m:t>
                          </m:r>
                        </m:sub>
                        <m:sup>
                          <m:r>
                            <a:rPr lang="en-US" sz="1400" i="1">
                              <a:solidFill>
                                <a:schemeClr val="tx1"/>
                              </a:solidFill>
                              <a:effectLst/>
                              <a:latin typeface="Cambria Math" panose="02040503050406030204" pitchFamily="18" charset="0"/>
                              <a:ea typeface="+mn-ea"/>
                              <a:cs typeface="+mn-cs"/>
                            </a:rPr>
                            <m:t>𝑖</m:t>
                          </m:r>
                        </m:sup>
                      </m:sSubSup>
                    </m:oMath>
                  </m:oMathPara>
                </a14:m>
                <a:endParaRPr lang="en-US" sz="1100" dirty="0">
                  <a:solidFill>
                    <a:schemeClr val="tx1"/>
                  </a:solidFill>
                  <a:effectLst/>
                  <a:latin typeface="+mn-lt"/>
                  <a:ea typeface="+mn-ea"/>
                  <a:cs typeface="+mn-cs"/>
                </a:endParaRPr>
              </a:p>
            </p:txBody>
          </p:sp>
        </mc:Choice>
        <mc:Fallback xmlns="">
          <p:sp>
            <p:nvSpPr>
              <p:cNvPr id="12" name="TextBox 6">
                <a:extLst>
                  <a:ext uri="{FF2B5EF4-FFF2-40B4-BE49-F238E27FC236}">
                    <a16:creationId xmlns:a16="http://schemas.microsoft.com/office/drawing/2014/main" id="{CE6149DD-110D-45AE-9A6D-764377E31ECE}"/>
                  </a:ext>
                </a:extLst>
              </p:cNvPr>
              <p:cNvSpPr txBox="1">
                <a:spLocks noRot="1" noChangeAspect="1" noMove="1" noResize="1" noEditPoints="1" noAdjustHandles="1" noChangeArrowheads="1" noChangeShapeType="1" noTextEdit="1"/>
              </p:cNvSpPr>
              <p:nvPr/>
            </p:nvSpPr>
            <p:spPr>
              <a:xfrm>
                <a:off x="7242384" y="2838530"/>
                <a:ext cx="2372627" cy="284501"/>
              </a:xfrm>
              <a:prstGeom prst="rect">
                <a:avLst/>
              </a:prstGeom>
              <a:blipFill>
                <a:blip r:embed="rId5"/>
                <a:stretch>
                  <a:fillRect t="-4348" b="-260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3">
                <a:extLst>
                  <a:ext uri="{FF2B5EF4-FFF2-40B4-BE49-F238E27FC236}">
                    <a16:creationId xmlns:a16="http://schemas.microsoft.com/office/drawing/2014/main" id="{0D1BF831-9DB7-44ED-83ED-4E84CC93D9F5}"/>
                  </a:ext>
                </a:extLst>
              </p:cNvPr>
              <p:cNvSpPr txBox="1"/>
              <p:nvPr/>
            </p:nvSpPr>
            <p:spPr>
              <a:xfrm>
                <a:off x="7465889" y="3279885"/>
                <a:ext cx="16344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𝑠</m:t>
                          </m:r>
                        </m:e>
                        <m:sub>
                          <m:r>
                            <a:rPr lang="en-US" sz="1100" b="0" i="1">
                              <a:latin typeface="Cambria Math" panose="02040503050406030204" pitchFamily="18" charset="0"/>
                            </a:rPr>
                            <m:t>𝑎</m:t>
                          </m:r>
                        </m:sub>
                        <m:sup>
                          <m:r>
                            <a:rPr lang="en-US" sz="1100" b="0" i="1">
                              <a:latin typeface="Cambria Math" panose="02040503050406030204" pitchFamily="18" charset="0"/>
                            </a:rPr>
                            <m:t>𝑖</m:t>
                          </m:r>
                        </m:sup>
                      </m:sSubSup>
                    </m:oMath>
                  </m:oMathPara>
                </a14:m>
                <a:endParaRPr lang="en-US" sz="1100"/>
              </a:p>
            </p:txBody>
          </p:sp>
        </mc:Choice>
        <mc:Fallback xmlns="">
          <p:sp>
            <p:nvSpPr>
              <p:cNvPr id="14" name="TextBox 3">
                <a:extLst>
                  <a:ext uri="{FF2B5EF4-FFF2-40B4-BE49-F238E27FC236}">
                    <a16:creationId xmlns:a16="http://schemas.microsoft.com/office/drawing/2014/main" id="{0D1BF831-9DB7-44ED-83ED-4E84CC93D9F5}"/>
                  </a:ext>
                </a:extLst>
              </p:cNvPr>
              <p:cNvSpPr txBox="1">
                <a:spLocks noRot="1" noChangeAspect="1" noMove="1" noResize="1" noEditPoints="1" noAdjustHandles="1" noChangeArrowheads="1" noChangeShapeType="1" noTextEdit="1"/>
              </p:cNvSpPr>
              <p:nvPr/>
            </p:nvSpPr>
            <p:spPr>
              <a:xfrm>
                <a:off x="7465889" y="3279885"/>
                <a:ext cx="163442" cy="208023"/>
              </a:xfrm>
              <a:prstGeom prst="rect">
                <a:avLst/>
              </a:prstGeom>
              <a:blipFill>
                <a:blip r:embed="rId6"/>
                <a:stretch>
                  <a:fillRect l="-15385" t="-5882"/>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575DC8C9-DBCF-CF4F-8BB2-CA37B93F8DA0}"/>
              </a:ext>
            </a:extLst>
          </p:cNvPr>
          <p:cNvSpPr txBox="1"/>
          <p:nvPr/>
        </p:nvSpPr>
        <p:spPr>
          <a:xfrm>
            <a:off x="7755826" y="3210800"/>
            <a:ext cx="3333750" cy="923330"/>
          </a:xfrm>
          <a:prstGeom prst="rect">
            <a:avLst/>
          </a:prstGeom>
          <a:noFill/>
        </p:spPr>
        <p:txBody>
          <a:bodyPr wrap="square">
            <a:spAutoFit/>
          </a:bodyPr>
          <a:lstStyle/>
          <a:p>
            <a:r>
              <a:rPr lang="en-US" dirty="0"/>
              <a:t> is the positivity score for article</a:t>
            </a:r>
          </a:p>
          <a:p>
            <a:r>
              <a:rPr lang="en-US" dirty="0"/>
              <a:t> is a sample-day (t) fixed effect</a:t>
            </a:r>
          </a:p>
          <a:p>
            <a:r>
              <a:rPr lang="en-US" dirty="0"/>
              <a:t> is a newspaper*type fixed effect</a:t>
            </a:r>
          </a:p>
        </p:txBody>
      </p:sp>
      <mc:AlternateContent xmlns:mc="http://schemas.openxmlformats.org/markup-compatibility/2006" xmlns:a14="http://schemas.microsoft.com/office/drawing/2010/main">
        <mc:Choice Requires="a14">
          <p:sp>
            <p:nvSpPr>
              <p:cNvPr id="17" name="TextBox 4">
                <a:extLst>
                  <a:ext uri="{FF2B5EF4-FFF2-40B4-BE49-F238E27FC236}">
                    <a16:creationId xmlns:a16="http://schemas.microsoft.com/office/drawing/2014/main" id="{121FB225-3FC8-4A38-A2A1-56F234D30F17}"/>
                  </a:ext>
                </a:extLst>
              </p:cNvPr>
              <p:cNvSpPr txBox="1"/>
              <p:nvPr/>
            </p:nvSpPr>
            <p:spPr>
              <a:xfrm>
                <a:off x="7412974" y="3556883"/>
                <a:ext cx="26927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𝑡</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a:p>
            </p:txBody>
          </p:sp>
        </mc:Choice>
        <mc:Fallback xmlns="">
          <p:sp>
            <p:nvSpPr>
              <p:cNvPr id="17" name="TextBox 4">
                <a:extLst>
                  <a:ext uri="{FF2B5EF4-FFF2-40B4-BE49-F238E27FC236}">
                    <a16:creationId xmlns:a16="http://schemas.microsoft.com/office/drawing/2014/main" id="{121FB225-3FC8-4A38-A2A1-56F234D30F17}"/>
                  </a:ext>
                </a:extLst>
              </p:cNvPr>
              <p:cNvSpPr txBox="1">
                <a:spLocks noRot="1" noChangeAspect="1" noMove="1" noResize="1" noEditPoints="1" noAdjustHandles="1" noChangeArrowheads="1" noChangeShapeType="1" noTextEdit="1"/>
              </p:cNvSpPr>
              <p:nvPr/>
            </p:nvSpPr>
            <p:spPr>
              <a:xfrm>
                <a:off x="7412974" y="3556883"/>
                <a:ext cx="269272" cy="208023"/>
              </a:xfrm>
              <a:prstGeom prst="rect">
                <a:avLst/>
              </a:prstGeom>
              <a:blipFill>
                <a:blip r:embed="rId7"/>
                <a:stretch>
                  <a:fillRect l="-22727" r="-13636" b="-222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5">
                <a:extLst>
                  <a:ext uri="{FF2B5EF4-FFF2-40B4-BE49-F238E27FC236}">
                    <a16:creationId xmlns:a16="http://schemas.microsoft.com/office/drawing/2014/main" id="{0119E16E-491D-4C1A-BD1A-6ADA43BA4F32}"/>
                  </a:ext>
                </a:extLst>
              </p:cNvPr>
              <p:cNvSpPr txBox="1"/>
              <p:nvPr/>
            </p:nvSpPr>
            <p:spPr>
              <a:xfrm>
                <a:off x="7283767" y="3847987"/>
                <a:ext cx="522468"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𝑝</m:t>
                          </m:r>
                          <m:d>
                            <m:dPr>
                              <m:ctrlPr>
                                <a:rPr lang="en-US" sz="1100" b="0" i="1">
                                  <a:latin typeface="Cambria Math" panose="02040503050406030204" pitchFamily="18" charset="0"/>
                                </a:rPr>
                              </m:ctrlPr>
                            </m:dPr>
                            <m:e>
                              <m:r>
                                <a:rPr lang="en-US" sz="1100" b="0" i="1">
                                  <a:latin typeface="Cambria Math" panose="02040503050406030204" pitchFamily="18" charset="0"/>
                                </a:rPr>
                                <m:t>𝑎</m:t>
                              </m:r>
                            </m:e>
                          </m:d>
                          <m:r>
                            <a:rPr lang="en-US" sz="1100" b="0" i="1">
                              <a:latin typeface="Cambria Math" panose="02040503050406030204" pitchFamily="18" charset="0"/>
                            </a:rPr>
                            <m:t>, </m:t>
                          </m:r>
                          <m:r>
                            <a:rPr lang="en-US" sz="1100" b="0" i="1">
                              <a:latin typeface="Cambria Math" panose="02040503050406030204" pitchFamily="18" charset="0"/>
                            </a:rPr>
                            <m:t>𝑗</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dirty="0"/>
              </a:p>
            </p:txBody>
          </p:sp>
        </mc:Choice>
        <mc:Fallback xmlns="">
          <p:sp>
            <p:nvSpPr>
              <p:cNvPr id="18" name="TextBox 5">
                <a:extLst>
                  <a:ext uri="{FF2B5EF4-FFF2-40B4-BE49-F238E27FC236}">
                    <a16:creationId xmlns:a16="http://schemas.microsoft.com/office/drawing/2014/main" id="{0119E16E-491D-4C1A-BD1A-6ADA43BA4F32}"/>
                  </a:ext>
                </a:extLst>
              </p:cNvPr>
              <p:cNvSpPr txBox="1">
                <a:spLocks noRot="1" noChangeAspect="1" noMove="1" noResize="1" noEditPoints="1" noAdjustHandles="1" noChangeArrowheads="1" noChangeShapeType="1" noTextEdit="1"/>
              </p:cNvSpPr>
              <p:nvPr/>
            </p:nvSpPr>
            <p:spPr>
              <a:xfrm>
                <a:off x="7283767" y="3847987"/>
                <a:ext cx="522468" cy="208023"/>
              </a:xfrm>
              <a:prstGeom prst="rect">
                <a:avLst/>
              </a:prstGeom>
              <a:blipFill>
                <a:blip r:embed="rId8"/>
                <a:stretch>
                  <a:fillRect l="-9524" r="-7143" b="-22222"/>
                </a:stretch>
              </a:blipFill>
            </p:spPr>
            <p:txBody>
              <a:bodyPr/>
              <a:lstStyle/>
              <a:p>
                <a:r>
                  <a:rPr lang="en-US">
                    <a:noFill/>
                  </a:rPr>
                  <a:t> </a:t>
                </a:r>
              </a:p>
            </p:txBody>
          </p:sp>
        </mc:Fallback>
      </mc:AlternateContent>
      <p:pic>
        <p:nvPicPr>
          <p:cNvPr id="1034" name="Picture 10">
            <a:extLst>
              <a:ext uri="{FF2B5EF4-FFF2-40B4-BE49-F238E27FC236}">
                <a16:creationId xmlns:a16="http://schemas.microsoft.com/office/drawing/2014/main" id="{4DF5E961-E12C-D145-AD79-6148BDBB810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384705" y="4104153"/>
            <a:ext cx="5370351" cy="2759297"/>
          </a:xfrm>
          <a:prstGeom prst="rect">
            <a:avLst/>
          </a:prstGeom>
          <a:solidFill>
            <a:schemeClr val="accent1">
              <a:tint val="20000"/>
            </a:schemeClr>
          </a:solidFill>
        </p:spPr>
      </p:pic>
    </p:spTree>
    <p:extLst>
      <p:ext uri="{BB962C8B-B14F-4D97-AF65-F5344CB8AC3E}">
        <p14:creationId xmlns:p14="http://schemas.microsoft.com/office/powerpoint/2010/main" val="42743886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25410</TotalTime>
  <Words>3812</Words>
  <Application>Microsoft Macintosh PowerPoint</Application>
  <PresentationFormat>Widescreen</PresentationFormat>
  <Paragraphs>501</Paragraphs>
  <Slides>34</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Cambria Math</vt:lpstr>
      <vt:lpstr>NeueMontreal</vt:lpstr>
      <vt:lpstr>Tw Cen MT</vt:lpstr>
      <vt:lpstr>Circuit</vt:lpstr>
      <vt:lpstr>Temporal Analysis Performant Evolution</vt:lpstr>
      <vt:lpstr>A) Research: TCN</vt:lpstr>
      <vt:lpstr>Schedule</vt:lpstr>
      <vt:lpstr>Schedule</vt:lpstr>
      <vt:lpstr>TCN Basic model</vt:lpstr>
      <vt:lpstr>Hyper Parameters</vt:lpstr>
      <vt:lpstr>Oil, CPI, Dollar Index</vt:lpstr>
      <vt:lpstr>What’s Happened</vt:lpstr>
      <vt:lpstr>News sentiment</vt:lpstr>
      <vt:lpstr>With covariate News</vt:lpstr>
      <vt:lpstr>Different models</vt:lpstr>
      <vt:lpstr>Different models</vt:lpstr>
      <vt:lpstr>Different models</vt:lpstr>
      <vt:lpstr>TCN Model</vt:lpstr>
      <vt:lpstr>Guassian likelhoold</vt:lpstr>
      <vt:lpstr>Parameter approach</vt:lpstr>
      <vt:lpstr>Comparison</vt:lpstr>
      <vt:lpstr>What's next</vt:lpstr>
      <vt:lpstr>N-beats NEURAL BASIS EXPANSION ANALYSIS FOR INTERPRETABLE TIME SERIES FORECASTING</vt:lpstr>
      <vt:lpstr>Comparison</vt:lpstr>
      <vt:lpstr>What's next</vt:lpstr>
      <vt:lpstr>Lessons Learned Last time</vt:lpstr>
      <vt:lpstr>Correlation</vt:lpstr>
      <vt:lpstr>Final Concept</vt:lpstr>
      <vt:lpstr>Initial thoughts</vt:lpstr>
      <vt:lpstr>A) Research: TCN</vt:lpstr>
      <vt:lpstr>B) Research: GA</vt:lpstr>
      <vt:lpstr>C) Applied: E-TCN</vt:lpstr>
      <vt:lpstr>D) Applied: E-TCN</vt:lpstr>
      <vt:lpstr>Appendix</vt:lpstr>
      <vt:lpstr>Problem statement prediction</vt:lpstr>
      <vt:lpstr>Dataset – Federal reserve</vt:lpstr>
      <vt:lpstr>Sector data – Yahoo time series</vt:lpstr>
      <vt:lpstr>Newer concepts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Don’t be disrupted -A Strategy for Web API reuse</dc:title>
  <dc:creator>Shawn McCarthy</dc:creator>
  <cp:lastModifiedBy>Shawn McCarthy</cp:lastModifiedBy>
  <cp:revision>95</cp:revision>
  <dcterms:created xsi:type="dcterms:W3CDTF">2020-11-22T18:41:05Z</dcterms:created>
  <dcterms:modified xsi:type="dcterms:W3CDTF">2022-03-02T20:34:44Z</dcterms:modified>
</cp:coreProperties>
</file>

<file path=docProps/thumbnail.jpeg>
</file>